
<file path=[Content_Types].xml><?xml version="1.0" encoding="utf-8"?>
<Types xmlns="http://schemas.openxmlformats.org/package/2006/content-types">
  <Default Extension="png" ContentType="image/png"/>
  <Default Extension="wma" ContentType="audio/x-ms-wma"/>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erverZoom="100000" strictFirstAndLastChars="0" saveSubsetFonts="1">
  <p:sldMasterIdLst>
    <p:sldMasterId id="2147483763" r:id="rId1"/>
  </p:sldMasterIdLst>
  <p:notesMasterIdLst>
    <p:notesMasterId r:id="rId15"/>
  </p:notesMasterIdLst>
  <p:sldIdLst>
    <p:sldId id="257" r:id="rId2"/>
    <p:sldId id="304" r:id="rId3"/>
    <p:sldId id="311" r:id="rId4"/>
    <p:sldId id="269" r:id="rId5"/>
    <p:sldId id="273" r:id="rId6"/>
    <p:sldId id="262" r:id="rId7"/>
    <p:sldId id="299" r:id="rId8"/>
    <p:sldId id="281" r:id="rId9"/>
    <p:sldId id="266" r:id="rId10"/>
    <p:sldId id="278" r:id="rId11"/>
    <p:sldId id="301" r:id="rId12"/>
    <p:sldId id="323" r:id="rId13"/>
    <p:sldId id="321" r:id="rId14"/>
  </p:sldIdLst>
  <p:sldSz cx="24384000" cy="13716000"/>
  <p:notesSz cx="6789738" cy="9929813"/>
  <p:defaultTextStyle>
    <a:defPPr>
      <a:defRPr lang="en-US"/>
    </a:defPPr>
    <a:lvl1pPr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1pPr>
    <a:lvl2pPr marL="342900"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2pPr>
    <a:lvl3pPr marL="685800"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3pPr>
    <a:lvl4pPr marL="1028700"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4pPr>
    <a:lvl5pPr marL="1371600" algn="ctr" defTabSz="825500" rtl="0" fontAlgn="base" hangingPunct="0">
      <a:spcBef>
        <a:spcPct val="0"/>
      </a:spcBef>
      <a:spcAft>
        <a:spcPct val="0"/>
      </a:spcAft>
      <a:defRPr sz="5600" kern="1200">
        <a:solidFill>
          <a:srgbClr val="000000"/>
        </a:solidFill>
        <a:latin typeface="Gill Sans" charset="0"/>
        <a:ea typeface="Gill Sans" charset="0"/>
        <a:cs typeface="Gill Sans" charset="0"/>
        <a:sym typeface="Gill Sans" charset="0"/>
      </a:defRPr>
    </a:lvl5pPr>
    <a:lvl6pPr marL="2286000" algn="l" defTabSz="914400" rtl="0" eaLnBrk="1" latinLnBrk="0" hangingPunct="1">
      <a:defRPr sz="5600" kern="1200">
        <a:solidFill>
          <a:srgbClr val="000000"/>
        </a:solidFill>
        <a:latin typeface="Gill Sans" charset="0"/>
        <a:ea typeface="Gill Sans" charset="0"/>
        <a:cs typeface="Gill Sans" charset="0"/>
        <a:sym typeface="Gill Sans" charset="0"/>
      </a:defRPr>
    </a:lvl6pPr>
    <a:lvl7pPr marL="2743200" algn="l" defTabSz="914400" rtl="0" eaLnBrk="1" latinLnBrk="0" hangingPunct="1">
      <a:defRPr sz="5600" kern="1200">
        <a:solidFill>
          <a:srgbClr val="000000"/>
        </a:solidFill>
        <a:latin typeface="Gill Sans" charset="0"/>
        <a:ea typeface="Gill Sans" charset="0"/>
        <a:cs typeface="Gill Sans" charset="0"/>
        <a:sym typeface="Gill Sans" charset="0"/>
      </a:defRPr>
    </a:lvl7pPr>
    <a:lvl8pPr marL="3200400" algn="l" defTabSz="914400" rtl="0" eaLnBrk="1" latinLnBrk="0" hangingPunct="1">
      <a:defRPr sz="5600" kern="1200">
        <a:solidFill>
          <a:srgbClr val="000000"/>
        </a:solidFill>
        <a:latin typeface="Gill Sans" charset="0"/>
        <a:ea typeface="Gill Sans" charset="0"/>
        <a:cs typeface="Gill Sans" charset="0"/>
        <a:sym typeface="Gill Sans" charset="0"/>
      </a:defRPr>
    </a:lvl8pPr>
    <a:lvl9pPr marL="3657600" algn="l" defTabSz="914400" rtl="0" eaLnBrk="1" latinLnBrk="0" hangingPunct="1">
      <a:defRPr sz="5600" kern="1200">
        <a:solidFill>
          <a:srgbClr val="000000"/>
        </a:solidFill>
        <a:latin typeface="Gill Sans" charset="0"/>
        <a:ea typeface="Gill Sans" charset="0"/>
        <a:cs typeface="Gill Sans" charset="0"/>
        <a:sym typeface="Gill Sans" charset="0"/>
      </a:defRPr>
    </a:lvl9pPr>
  </p:defaultTextStyle>
  <p:extLst>
    <p:ext uri="{EFAFB233-063F-42B5-8137-9DF3F51BA10A}">
      <p15:sldGuideLst xmlns:p15="http://schemas.microsoft.com/office/powerpoint/2012/main">
        <p15:guide id="1" orient="horz" pos="4320">
          <p15:clr>
            <a:srgbClr val="A4A3A4"/>
          </p15:clr>
        </p15:guide>
        <p15:guide id="2" pos="76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6CEC5"/>
    <a:srgbClr val="465A70"/>
    <a:srgbClr val="30424E"/>
    <a:srgbClr val="4D4D4D"/>
    <a:srgbClr val="7B3B65"/>
    <a:srgbClr val="632C53"/>
    <a:srgbClr val="ECA4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822" autoAdjust="0"/>
    <p:restoredTop sz="80158" autoAdjust="0"/>
  </p:normalViewPr>
  <p:slideViewPr>
    <p:cSldViewPr>
      <p:cViewPr varScale="1">
        <p:scale>
          <a:sx n="24" d="100"/>
          <a:sy n="24" d="100"/>
        </p:scale>
        <p:origin x="687" y="33"/>
      </p:cViewPr>
      <p:guideLst>
        <p:guide orient="horz" pos="4320"/>
        <p:guide pos="76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rgbClr val="C22733"/>
            </a:solidFill>
            <a:ln>
              <a:noFill/>
            </a:ln>
          </c:spPr>
          <c:dPt>
            <c:idx val="0"/>
            <c:bubble3D val="0"/>
            <c:spPr>
              <a:solidFill>
                <a:srgbClr val="ECA433"/>
              </a:solidFill>
              <a:ln w="19050">
                <a:noFill/>
              </a:ln>
              <a:effectLst/>
            </c:spPr>
          </c:dPt>
          <c:dPt>
            <c:idx val="1"/>
            <c:bubble3D val="0"/>
            <c:spPr>
              <a:solidFill>
                <a:srgbClr val="6BC7C3"/>
              </a:solidFill>
              <a:ln w="19050">
                <a:noFill/>
              </a:ln>
              <a:effectLst/>
            </c:spPr>
          </c:dPt>
          <c:dPt>
            <c:idx val="2"/>
            <c:bubble3D val="0"/>
            <c:spPr>
              <a:solidFill>
                <a:srgbClr val="874374"/>
              </a:solidFill>
              <a:ln w="19050">
                <a:noFill/>
              </a:ln>
              <a:effectLst/>
            </c:spPr>
          </c:dPt>
          <c:dPt>
            <c:idx val="3"/>
            <c:bubble3D val="0"/>
            <c:spPr>
              <a:solidFill>
                <a:schemeClr val="bg1">
                  <a:lumMod val="65000"/>
                </a:schemeClr>
              </a:solidFill>
              <a:ln w="19050">
                <a:noFill/>
              </a:ln>
              <a:effectLst/>
            </c:spPr>
          </c:dPt>
          <c:dPt>
            <c:idx val="4"/>
            <c:bubble3D val="0"/>
            <c:spPr>
              <a:solidFill>
                <a:srgbClr val="465A70"/>
              </a:solidFill>
              <a:ln w="19050">
                <a:noFill/>
              </a:ln>
              <a:effectLst/>
            </c:spPr>
          </c:dPt>
          <c:cat>
            <c:numRef>
              <c:f>Sheet1!$A$2:$A$6</c:f>
              <c:numCache>
                <c:formatCode>General</c:formatCode>
                <c:ptCount val="5"/>
                <c:pt idx="0">
                  <c:v>1</c:v>
                </c:pt>
                <c:pt idx="1">
                  <c:v>2</c:v>
                </c:pt>
                <c:pt idx="2">
                  <c:v>3</c:v>
                </c:pt>
                <c:pt idx="3">
                  <c:v>4</c:v>
                </c:pt>
                <c:pt idx="4">
                  <c:v>5</c:v>
                </c:pt>
              </c:numCache>
            </c:numRef>
          </c:cat>
          <c:val>
            <c:numRef>
              <c:f>Sheet1!$B$2:$B$6</c:f>
              <c:numCache>
                <c:formatCode>General</c:formatCode>
                <c:ptCount val="5"/>
                <c:pt idx="0">
                  <c:v>20</c:v>
                </c:pt>
                <c:pt idx="1">
                  <c:v>20</c:v>
                </c:pt>
                <c:pt idx="2">
                  <c:v>40</c:v>
                </c:pt>
                <c:pt idx="3">
                  <c:v>10</c:v>
                </c:pt>
                <c:pt idx="4">
                  <c:v>10</c:v>
                </c:pt>
              </c:numCache>
            </c:numRef>
          </c:val>
        </c:ser>
        <c:dLbls>
          <c:showLegendKey val="0"/>
          <c:showVal val="0"/>
          <c:showCatName val="0"/>
          <c:showSerName val="0"/>
          <c:showPercent val="0"/>
          <c:showBubbleSize val="0"/>
          <c:showLeaderLines val="1"/>
        </c:dLbls>
        <c:firstSliceAng val="9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media/image4.png>
</file>

<file path=ppt/media/image5.png>
</file>

<file path=ppt/media/image6.png>
</file>

<file path=ppt/media/image7.png>
</file>

<file path=ppt/media/media1.wma>
</file>

<file path=ppt/media/media10.wma>
</file>

<file path=ppt/media/media11.wma>
</file>

<file path=ppt/media/media12.wma>
</file>

<file path=ppt/media/media13.wma>
</file>

<file path=ppt/media/media2.wma>
</file>

<file path=ppt/media/media3.wma>
</file>

<file path=ppt/media/media4.wma>
</file>

<file path=ppt/media/media5.wma>
</file>

<file path=ppt/media/media6.wma>
</file>

<file path=ppt/media/media7.wma>
</file>

<file path=ppt/media/media8.wma>
</file>

<file path=ppt/media/media9.wm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9633" name="Rectangle 1"/>
          <p:cNvSpPr>
            <a:spLocks noGrp="1" noRot="1" noChangeAspect="1"/>
          </p:cNvSpPr>
          <p:nvPr>
            <p:ph type="sldImg" idx="2"/>
          </p:nvPr>
        </p:nvSpPr>
        <p:spPr bwMode="auto">
          <a:xfrm>
            <a:off x="85725" y="744538"/>
            <a:ext cx="6618288" cy="37242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69634" name="Rectangle 2"/>
          <p:cNvSpPr>
            <a:spLocks noGrp="1"/>
          </p:cNvSpPr>
          <p:nvPr>
            <p:ph type="body" sz="quarter" idx="3"/>
          </p:nvPr>
        </p:nvSpPr>
        <p:spPr bwMode="auto">
          <a:xfrm>
            <a:off x="905299" y="4716661"/>
            <a:ext cx="4979141" cy="4468416"/>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rnd" cmpd="sng">
                <a:solidFill>
                  <a:srgbClr val="000000"/>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91440" tIns="45720" rIns="91440" bIns="45720" numCol="1" anchor="t" anchorCtr="0" compatLnSpc="1">
            <a:prstTxWarp prst="textNoShape">
              <a:avLst/>
            </a:prstTxWarp>
          </a:bodyPr>
          <a:lstStyle/>
          <a:p>
            <a:pPr lvl="0"/>
            <a:r>
              <a:rPr lang="en-US" smtClean="0">
                <a:sym typeface="Lucida Grande" charset="0"/>
              </a:rPr>
              <a:t>Click to edit Master text styles</a:t>
            </a:r>
          </a:p>
          <a:p>
            <a:pPr lvl="1"/>
            <a:r>
              <a:rPr lang="en-US" smtClean="0">
                <a:sym typeface="Lucida Grande" charset="0"/>
              </a:rPr>
              <a:t>Second level</a:t>
            </a:r>
          </a:p>
          <a:p>
            <a:pPr lvl="2"/>
            <a:r>
              <a:rPr lang="en-US" smtClean="0">
                <a:sym typeface="Lucida Grande" charset="0"/>
              </a:rPr>
              <a:t>Third level</a:t>
            </a:r>
          </a:p>
          <a:p>
            <a:pPr lvl="3"/>
            <a:r>
              <a:rPr lang="en-US" smtClean="0">
                <a:sym typeface="Lucida Grande" charset="0"/>
              </a:rPr>
              <a:t>Fourth level</a:t>
            </a:r>
          </a:p>
          <a:p>
            <a:pPr lvl="4"/>
            <a:r>
              <a:rPr lang="en-US" smtClean="0">
                <a:sym typeface="Lucida Grande" charset="0"/>
              </a:rPr>
              <a:t>Fifth level</a:t>
            </a:r>
          </a:p>
        </p:txBody>
      </p:sp>
    </p:spTree>
    <p:extLst>
      <p:ext uri="{BB962C8B-B14F-4D97-AF65-F5344CB8AC3E}">
        <p14:creationId xmlns:p14="http://schemas.microsoft.com/office/powerpoint/2010/main" val="3219160439"/>
      </p:ext>
    </p:extLst>
  </p:cSld>
  <p:clrMap bg1="lt1" tx1="dk1" bg2="lt2" tx2="dk2" accent1="accent1" accent2="accent2" accent3="accent3" accent4="accent4" accent5="accent5" accent6="accent6" hlink="hlink" folHlink="folHlink"/>
  <p:notesStyle>
    <a:lvl1pPr algn="l" defTabSz="825500" rtl="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1pPr>
    <a:lvl2pPr marL="228600" algn="l" defTabSz="825500" rtl="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2pPr>
    <a:lvl3pPr marL="457200" algn="l" defTabSz="825500" rtl="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3pPr>
    <a:lvl4pPr marL="685800" algn="l" defTabSz="825500" rtl="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4pPr>
    <a:lvl5pPr marL="914400" algn="l" defTabSz="825500" rtl="0" fontAlgn="base" hangingPunct="0">
      <a:spcBef>
        <a:spcPct val="0"/>
      </a:spcBef>
      <a:spcAft>
        <a:spcPct val="0"/>
      </a:spcAft>
      <a:defRPr sz="3000" kern="1200">
        <a:solidFill>
          <a:srgbClr val="000000"/>
        </a:solidFill>
        <a:latin typeface="Lucida Grande" charset="0"/>
        <a:ea typeface="Lucida Grande" charset="0"/>
        <a:cs typeface="Lucida Grande" charset="0"/>
        <a:sym typeface="Lucida Grande"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r>
              <a:rPr lang="en-AU" b="1" dirty="0" smtClean="0"/>
              <a:t>MICHAEL</a:t>
            </a:r>
            <a:r>
              <a:rPr lang="en-AU" b="1" baseline="0" dirty="0" smtClean="0"/>
              <a:t> WALTON Student: 04089022</a:t>
            </a:r>
            <a:endParaRPr lang="en-AU" b="1" dirty="0" smtClean="0"/>
          </a:p>
          <a:p>
            <a:r>
              <a:rPr lang="en-AU" dirty="0" smtClean="0"/>
              <a:t>Good afternoon.</a:t>
            </a:r>
          </a:p>
          <a:p>
            <a:r>
              <a:rPr lang="en-AU" dirty="0" smtClean="0"/>
              <a:t>I’m</a:t>
            </a:r>
            <a:r>
              <a:rPr lang="en-AU" baseline="0" dirty="0" smtClean="0"/>
              <a:t> Mike Young, CEO of </a:t>
            </a:r>
            <a:r>
              <a:rPr lang="en-AU" baseline="0" dirty="0" err="1" smtClean="0"/>
              <a:t>DevLab</a:t>
            </a:r>
            <a:r>
              <a:rPr lang="en-AU" baseline="0" dirty="0" smtClean="0"/>
              <a:t> here today to present </a:t>
            </a:r>
            <a:r>
              <a:rPr lang="en-AU" baseline="0" dirty="0" err="1" smtClean="0"/>
              <a:t>CityDog</a:t>
            </a:r>
            <a:r>
              <a:rPr lang="en-AU" baseline="0" dirty="0" smtClean="0"/>
              <a:t>, a new, exciting app for dog owners and an investment opportunity for you.</a:t>
            </a:r>
            <a:endParaRPr lang="en-AU" dirty="0" smtClean="0"/>
          </a:p>
          <a:p>
            <a:endParaRPr lang="en-AU" dirty="0"/>
          </a:p>
        </p:txBody>
      </p:sp>
    </p:spTree>
    <p:extLst>
      <p:ext uri="{BB962C8B-B14F-4D97-AF65-F5344CB8AC3E}">
        <p14:creationId xmlns:p14="http://schemas.microsoft.com/office/powerpoint/2010/main" val="2228246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r>
              <a:rPr lang="en-AU" dirty="0" smtClean="0"/>
              <a:t>Online,</a:t>
            </a:r>
            <a:r>
              <a:rPr lang="en-AU" baseline="0" dirty="0" smtClean="0"/>
              <a:t> in-app (other apps) referral programs, events at dog parks, partner programs (in window advertising / sticker)</a:t>
            </a:r>
          </a:p>
          <a:p>
            <a:r>
              <a:rPr lang="en-AU" baseline="0" dirty="0" smtClean="0"/>
              <a:t>Facebook posts!</a:t>
            </a:r>
          </a:p>
          <a:p>
            <a:r>
              <a:rPr lang="en-AU" baseline="0" dirty="0" smtClean="0"/>
              <a:t>Customer relationships are formed through social media, </a:t>
            </a:r>
            <a:r>
              <a:rPr lang="en-AU" baseline="0" dirty="0" err="1" smtClean="0"/>
              <a:t>CityDog</a:t>
            </a:r>
            <a:r>
              <a:rPr lang="en-AU" baseline="0" dirty="0" smtClean="0"/>
              <a:t> website updates and in app rewards and notifications.</a:t>
            </a:r>
          </a:p>
          <a:p>
            <a:r>
              <a:rPr lang="en-AU" baseline="0" dirty="0" smtClean="0"/>
              <a:t>Digital marketing/branding will include website</a:t>
            </a:r>
            <a:endParaRPr lang="en-AU" dirty="0"/>
          </a:p>
        </p:txBody>
      </p:sp>
    </p:spTree>
    <p:extLst>
      <p:ext uri="{BB962C8B-B14F-4D97-AF65-F5344CB8AC3E}">
        <p14:creationId xmlns:p14="http://schemas.microsoft.com/office/powerpoint/2010/main" val="11701483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r>
              <a:rPr lang="en-AU" dirty="0" smtClean="0"/>
              <a:t>We are at the 3 month trial phase with a basic product.</a:t>
            </a:r>
          </a:p>
          <a:p>
            <a:r>
              <a:rPr lang="en-AU" dirty="0" smtClean="0"/>
              <a:t>We</a:t>
            </a:r>
            <a:r>
              <a:rPr lang="en-AU" baseline="0" dirty="0" smtClean="0"/>
              <a:t> need to build the multi-platform product, foster relationships with partners and kick off the marketing campaign.</a:t>
            </a:r>
          </a:p>
          <a:p>
            <a:r>
              <a:rPr lang="en-AU" baseline="0" dirty="0" smtClean="0"/>
              <a:t>As an app development house we have the resources to build the technical product and with investment can build partner relationships and create a marketing campaign to launch from.</a:t>
            </a:r>
            <a:endParaRPr lang="en-AU" dirty="0"/>
          </a:p>
        </p:txBody>
      </p:sp>
    </p:spTree>
    <p:extLst>
      <p:ext uri="{BB962C8B-B14F-4D97-AF65-F5344CB8AC3E}">
        <p14:creationId xmlns:p14="http://schemas.microsoft.com/office/powerpoint/2010/main" val="3525943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r>
              <a:rPr lang="en-AU" dirty="0" smtClean="0"/>
              <a:t>How your investment will be leveraged</a:t>
            </a:r>
            <a:r>
              <a:rPr lang="en-AU" baseline="0" dirty="0" smtClean="0"/>
              <a:t> for success.</a:t>
            </a:r>
          </a:p>
          <a:p>
            <a:r>
              <a:rPr lang="en-AU" baseline="0" dirty="0" smtClean="0"/>
              <a:t>The primary spend will be in development of the application itself. This includes implementing feature set and targeted advertising for Android and iPhone markets.</a:t>
            </a:r>
          </a:p>
          <a:p>
            <a:r>
              <a:rPr lang="en-AU" baseline="0" dirty="0" smtClean="0"/>
              <a:t>Marketing the app effectively will require a 30% portion of the investment. The focus will be on digital marketing, through peer review, social media and targeted advertising campaigns. Traditional media will also have it’s place in the cafés, shops and parks that dog owners frequent.</a:t>
            </a:r>
          </a:p>
          <a:p>
            <a:r>
              <a:rPr lang="en-AU" baseline="0" dirty="0" smtClean="0"/>
              <a:t>Finally, fostering partner relationships and drawing up agreements will require a smaller but significant slice of the investment.</a:t>
            </a:r>
            <a:endParaRPr lang="en-AU" dirty="0"/>
          </a:p>
        </p:txBody>
      </p:sp>
    </p:spTree>
    <p:extLst>
      <p:ext uri="{BB962C8B-B14F-4D97-AF65-F5344CB8AC3E}">
        <p14:creationId xmlns:p14="http://schemas.microsoft.com/office/powerpoint/2010/main" val="35606876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endParaRPr lang="en-AU"/>
          </a:p>
        </p:txBody>
      </p:sp>
    </p:spTree>
    <p:extLst>
      <p:ext uri="{BB962C8B-B14F-4D97-AF65-F5344CB8AC3E}">
        <p14:creationId xmlns:p14="http://schemas.microsoft.com/office/powerpoint/2010/main" val="21423927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r>
              <a:rPr lang="en-AU" dirty="0" smtClean="0"/>
              <a:t>Most pet</a:t>
            </a:r>
            <a:r>
              <a:rPr lang="en-AU" baseline="0" dirty="0" smtClean="0"/>
              <a:t> owners in Australia consider their dogs part of the family and want to take them wherever they go.</a:t>
            </a:r>
            <a:endParaRPr lang="en-AU" dirty="0"/>
          </a:p>
        </p:txBody>
      </p:sp>
    </p:spTree>
    <p:extLst>
      <p:ext uri="{BB962C8B-B14F-4D97-AF65-F5344CB8AC3E}">
        <p14:creationId xmlns:p14="http://schemas.microsoft.com/office/powerpoint/2010/main" val="3979443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r>
              <a:rPr lang="en-AU" baseline="0" dirty="0" smtClean="0"/>
              <a:t>The problem is dogs are not always welcome….</a:t>
            </a:r>
          </a:p>
          <a:p>
            <a:pPr marL="0" marR="0" indent="0" algn="l" defTabSz="825500" rtl="0" eaLnBrk="1" fontAlgn="base" latinLnBrk="0" hangingPunct="0">
              <a:lnSpc>
                <a:spcPct val="100000"/>
              </a:lnSpc>
              <a:spcBef>
                <a:spcPct val="0"/>
              </a:spcBef>
              <a:spcAft>
                <a:spcPct val="0"/>
              </a:spcAft>
              <a:buClrTx/>
              <a:buSzTx/>
              <a:buFontTx/>
              <a:buNone/>
              <a:tabLst/>
              <a:defRPr/>
            </a:pPr>
            <a:r>
              <a:rPr lang="en-AU" dirty="0" smtClean="0"/>
              <a:t>So how can I find out where I can I take,</a:t>
            </a:r>
            <a:r>
              <a:rPr lang="en-AU" baseline="0" dirty="0" smtClean="0"/>
              <a:t> when I want, where I want?</a:t>
            </a:r>
            <a:endParaRPr lang="en-AU" dirty="0" smtClean="0"/>
          </a:p>
          <a:p>
            <a:endParaRPr lang="en-AU" dirty="0"/>
          </a:p>
        </p:txBody>
      </p:sp>
    </p:spTree>
    <p:extLst>
      <p:ext uri="{BB962C8B-B14F-4D97-AF65-F5344CB8AC3E}">
        <p14:creationId xmlns:p14="http://schemas.microsoft.com/office/powerpoint/2010/main" val="1180133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r>
              <a:rPr lang="en-AU" dirty="0" smtClean="0"/>
              <a:t>So where can I take them if I want a coffee,</a:t>
            </a:r>
            <a:r>
              <a:rPr lang="en-AU" baseline="0" dirty="0" smtClean="0"/>
              <a:t> and how can I meet other dog owners, and where can I buy dog food at a great price</a:t>
            </a:r>
            <a:r>
              <a:rPr lang="en-AU" dirty="0" smtClean="0"/>
              <a:t>?</a:t>
            </a:r>
            <a:endParaRPr lang="en-AU" dirty="0"/>
          </a:p>
        </p:txBody>
      </p:sp>
    </p:spTree>
    <p:extLst>
      <p:ext uri="{BB962C8B-B14F-4D97-AF65-F5344CB8AC3E}">
        <p14:creationId xmlns:p14="http://schemas.microsoft.com/office/powerpoint/2010/main" val="17882562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a:xfrm>
            <a:off x="85725" y="744538"/>
            <a:ext cx="6618288" cy="3724275"/>
          </a:xfrm>
        </p:spPr>
      </p:sp>
      <p:sp>
        <p:nvSpPr>
          <p:cNvPr id="3" name="Symbol zastępczy notatek 2"/>
          <p:cNvSpPr>
            <a:spLocks noGrp="1"/>
          </p:cNvSpPr>
          <p:nvPr>
            <p:ph type="body" idx="1"/>
          </p:nvPr>
        </p:nvSpPr>
        <p:spPr/>
        <p:txBody>
          <a:bodyPr/>
          <a:lstStyle/>
          <a:p>
            <a:r>
              <a:rPr lang="en-US" dirty="0" smtClean="0"/>
              <a:t>Enter </a:t>
            </a:r>
            <a:r>
              <a:rPr lang="en-US" dirty="0" err="1" smtClean="0"/>
              <a:t>CityDog</a:t>
            </a:r>
            <a:r>
              <a:rPr lang="en-US" dirty="0" smtClean="0"/>
              <a:t>, the app that </a:t>
            </a:r>
            <a:r>
              <a:rPr lang="en-US" baseline="0" dirty="0" smtClean="0"/>
              <a:t>gives you access to this information where and when you need it. </a:t>
            </a:r>
          </a:p>
          <a:p>
            <a:r>
              <a:rPr lang="en-US" baseline="0" dirty="0" smtClean="0"/>
              <a:t>But </a:t>
            </a:r>
            <a:r>
              <a:rPr lang="en-US" baseline="0" dirty="0" err="1" smtClean="0"/>
              <a:t>CityDog</a:t>
            </a:r>
            <a:r>
              <a:rPr lang="en-US" baseline="0" dirty="0" smtClean="0"/>
              <a:t> is more than just a directory for dog friendly cafés…It’s the complete app for dog lovers.</a:t>
            </a:r>
          </a:p>
          <a:p>
            <a:r>
              <a:rPr lang="en-US" baseline="0" dirty="0" smtClean="0"/>
              <a:t>It’s features include:</a:t>
            </a:r>
          </a:p>
          <a:p>
            <a:pPr marL="457200" indent="-457200">
              <a:buFont typeface="Arial" panose="020B0604020202020204" pitchFamily="34" charset="0"/>
              <a:buChar char="•"/>
            </a:pPr>
            <a:r>
              <a:rPr lang="en-US" baseline="0" dirty="0" smtClean="0"/>
              <a:t>dog walking route suggestions, </a:t>
            </a:r>
          </a:p>
          <a:p>
            <a:pPr marL="457200" indent="-457200">
              <a:buFont typeface="Arial" panose="020B0604020202020204" pitchFamily="34" charset="0"/>
              <a:buChar char="•"/>
            </a:pPr>
            <a:r>
              <a:rPr lang="en-US" baseline="0" dirty="0" smtClean="0"/>
              <a:t>Find local shops, events and products that are dog friendly, preference given to </a:t>
            </a:r>
            <a:r>
              <a:rPr lang="en-US" baseline="0" dirty="0" err="1" smtClean="0"/>
              <a:t>CityDog</a:t>
            </a:r>
            <a:r>
              <a:rPr lang="en-US" baseline="0" dirty="0" smtClean="0"/>
              <a:t> partners.</a:t>
            </a:r>
          </a:p>
          <a:p>
            <a:pPr marL="457200" indent="-457200">
              <a:buFont typeface="Arial" panose="020B0604020202020204" pitchFamily="34" charset="0"/>
              <a:buChar char="•"/>
            </a:pPr>
            <a:r>
              <a:rPr lang="en-US" baseline="0" dirty="0" smtClean="0"/>
              <a:t>Setting walking milestones and rewards for meeting them.</a:t>
            </a:r>
          </a:p>
          <a:p>
            <a:pPr marL="457200" indent="-457200">
              <a:buFont typeface="Arial" panose="020B0604020202020204" pitchFamily="34" charset="0"/>
              <a:buChar char="•"/>
            </a:pPr>
            <a:r>
              <a:rPr lang="en-US" baseline="0" dirty="0" smtClean="0"/>
              <a:t>Competing with friends for weekly rankings such as “Most Frequent Walker”, “Dog’s Best Friend” (who has purchased the most through partner programs for their pet) and “Food Lover” for visiting the most partner cafés and restaurants. </a:t>
            </a:r>
          </a:p>
          <a:p>
            <a:pPr marL="457200" indent="-457200">
              <a:buFont typeface="Arial" panose="020B0604020202020204" pitchFamily="34" charset="0"/>
              <a:buChar char="•"/>
            </a:pPr>
            <a:r>
              <a:rPr lang="en-US" baseline="0" dirty="0" smtClean="0"/>
              <a:t>Automated social media updates each time the app registers an event such as taking the dog for a walk or visiting a partner café or event.</a:t>
            </a:r>
          </a:p>
          <a:p>
            <a:pPr marL="457200" indent="-457200">
              <a:buFont typeface="Arial" panose="020B0604020202020204" pitchFamily="34" charset="0"/>
              <a:buChar char="•"/>
            </a:pPr>
            <a:r>
              <a:rPr lang="en-US" baseline="0" dirty="0" smtClean="0"/>
              <a:t>User prompted social media, post pictures of your dog and engage in </a:t>
            </a:r>
            <a:r>
              <a:rPr lang="en-US" baseline="0" dirty="0" err="1" smtClean="0"/>
              <a:t>CityDog</a:t>
            </a:r>
            <a:r>
              <a:rPr lang="en-US" baseline="0" dirty="0" smtClean="0"/>
              <a:t> tagged chat online.</a:t>
            </a:r>
          </a:p>
          <a:p>
            <a:pPr marL="457200" indent="-457200">
              <a:buFont typeface="Arial" panose="020B0604020202020204" pitchFamily="34" charset="0"/>
              <a:buChar char="•"/>
            </a:pPr>
            <a:r>
              <a:rPr lang="en-US" baseline="0" dirty="0" smtClean="0"/>
              <a:t>Targeted advertising, showing the user information when and where it’s need to help get a </a:t>
            </a:r>
            <a:r>
              <a:rPr lang="en-US" baseline="0" dirty="0" err="1" smtClean="0"/>
              <a:t>sale.hitting</a:t>
            </a:r>
            <a:r>
              <a:rPr lang="en-US" baseline="0" dirty="0" smtClean="0"/>
              <a:t> milestones and visiting new locations. It’ll even tell you where you can find that new pink walking lead you’ve been after, locally.</a:t>
            </a:r>
          </a:p>
          <a:p>
            <a:pPr marL="457200" indent="-457200">
              <a:buFont typeface="Arial" panose="020B0604020202020204" pitchFamily="34" charset="0"/>
              <a:buChar char="•"/>
            </a:pPr>
            <a:r>
              <a:rPr lang="en-US" baseline="0" dirty="0" smtClean="0"/>
              <a:t>Multi-platform driven codebase, allow for easy multiplatform development using out of the box tools like </a:t>
            </a:r>
            <a:r>
              <a:rPr lang="en-US" baseline="0" dirty="0" err="1" smtClean="0"/>
              <a:t>PhoneGap</a:t>
            </a:r>
            <a:r>
              <a:rPr lang="en-US" baseline="0" dirty="0" smtClean="0"/>
              <a:t>.</a:t>
            </a:r>
            <a:endParaRPr lang="en-US" dirty="0"/>
          </a:p>
        </p:txBody>
      </p:sp>
    </p:spTree>
    <p:extLst>
      <p:ext uri="{BB962C8B-B14F-4D97-AF65-F5344CB8AC3E}">
        <p14:creationId xmlns:p14="http://schemas.microsoft.com/office/powerpoint/2010/main" val="7798326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r>
              <a:rPr lang="en-AU" dirty="0" smtClean="0"/>
              <a:t>Australian Bureau of statistics</a:t>
            </a:r>
            <a:r>
              <a:rPr lang="en-AU" baseline="0" dirty="0" smtClean="0"/>
              <a:t> reported in 2013 that there </a:t>
            </a:r>
            <a:r>
              <a:rPr lang="en-AU" dirty="0" smtClean="0"/>
              <a:t>11.2 million smartphone users in Australia, with 92%</a:t>
            </a:r>
            <a:r>
              <a:rPr lang="en-AU" baseline="0" dirty="0" smtClean="0"/>
              <a:t> of over 18’s having a smartphone.</a:t>
            </a:r>
            <a:endParaRPr lang="en-AU" dirty="0" smtClean="0"/>
          </a:p>
          <a:p>
            <a:r>
              <a:rPr lang="en-US" sz="3000" b="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In 2009 Australians owned 3.41 million dogs and spent 3.6 billion</a:t>
            </a:r>
            <a:r>
              <a:rPr lang="en-US" sz="3000" b="0" baseline="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dollars on them. The average Australian spent $1056 on their dog in 2009.</a:t>
            </a:r>
            <a:endParaRPr lang="en-AU" b="0" dirty="0" smtClean="0"/>
          </a:p>
          <a:p>
            <a:endParaRPr lang="en-AU" dirty="0"/>
          </a:p>
        </p:txBody>
      </p:sp>
    </p:spTree>
    <p:extLst>
      <p:ext uri="{BB962C8B-B14F-4D97-AF65-F5344CB8AC3E}">
        <p14:creationId xmlns:p14="http://schemas.microsoft.com/office/powerpoint/2010/main" val="25151611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pPr marL="0" marR="0" indent="0" algn="l" defTabSz="825500" rtl="0" eaLnBrk="1" fontAlgn="base" latinLnBrk="0" hangingPunct="0">
              <a:lnSpc>
                <a:spcPct val="100000"/>
              </a:lnSpc>
              <a:spcBef>
                <a:spcPct val="0"/>
              </a:spcBef>
              <a:spcAft>
                <a:spcPct val="0"/>
              </a:spcAft>
              <a:buClrTx/>
              <a:buSzTx/>
              <a:buFontTx/>
              <a:buNone/>
              <a:tabLst/>
              <a:defRPr/>
            </a:pPr>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36% of Australian</a:t>
            </a:r>
            <a:r>
              <a:rPr lang="en-US" sz="3000" baseline="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households own a dog, t</a:t>
            </a:r>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hat’s 16 dogs for every 100 people!</a:t>
            </a:r>
          </a:p>
          <a:p>
            <a:pPr marL="0" marR="0" indent="0" algn="l" defTabSz="825500" rtl="0" eaLnBrk="1" fontAlgn="base" latinLnBrk="0" hangingPunct="0">
              <a:lnSpc>
                <a:spcPct val="100000"/>
              </a:lnSpc>
              <a:spcBef>
                <a:spcPct val="0"/>
              </a:spcBef>
              <a:spcAft>
                <a:spcPct val="0"/>
              </a:spcAft>
              <a:buClrTx/>
              <a:buSzTx/>
              <a:buFontTx/>
              <a:buNone/>
              <a:tabLst/>
              <a:defRPr/>
            </a:pPr>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In 2009 </a:t>
            </a:r>
            <a:r>
              <a:rPr lang="en-US" sz="3000" b="1"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Australians spent $3.6 billion on their dogs</a:t>
            </a:r>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accounting for 60% </a:t>
            </a:r>
            <a:endParaRPr lang="en-US" dirty="0" smtClean="0"/>
          </a:p>
          <a:p>
            <a:endParaRPr lang="en-AU" dirty="0"/>
          </a:p>
        </p:txBody>
      </p:sp>
    </p:spTree>
    <p:extLst>
      <p:ext uri="{BB962C8B-B14F-4D97-AF65-F5344CB8AC3E}">
        <p14:creationId xmlns:p14="http://schemas.microsoft.com/office/powerpoint/2010/main" val="39892590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r>
              <a:rPr lang="en-AU" dirty="0" smtClean="0"/>
              <a:t>If we look to Asia Pacific</a:t>
            </a:r>
            <a:r>
              <a:rPr lang="en-AU" baseline="0" dirty="0" smtClean="0"/>
              <a:t> there has been a 4</a:t>
            </a:r>
            <a:r>
              <a:rPr lang="en-AU" dirty="0" smtClean="0"/>
              <a:t>% overall growth in the pet product</a:t>
            </a:r>
            <a:r>
              <a:rPr lang="en-AU" baseline="0" dirty="0" smtClean="0"/>
              <a:t> and service industry</a:t>
            </a:r>
            <a:r>
              <a:rPr lang="en-AU" dirty="0" smtClean="0"/>
              <a:t>, worth 11.3 billion US in 2012.</a:t>
            </a:r>
          </a:p>
          <a:p>
            <a:endParaRPr lang="en-AU" dirty="0" smtClean="0"/>
          </a:p>
          <a:p>
            <a:r>
              <a:rPr lang="en-AU" dirty="0" smtClean="0"/>
              <a:t>Over 50% of this market</a:t>
            </a:r>
            <a:r>
              <a:rPr lang="en-AU" baseline="0" dirty="0" smtClean="0"/>
              <a:t> is in Japan so international expansion should target this country.</a:t>
            </a:r>
          </a:p>
          <a:p>
            <a:r>
              <a:rPr lang="en-AU" baseline="0" dirty="0" smtClean="0"/>
              <a:t>Closer to home, New Zealand is also noteworthy, with 63% of households owning pets, the largest in the world, and dog owners spending $1571 a year on their pet.</a:t>
            </a:r>
            <a:endParaRPr lang="en-AU" dirty="0" smtClean="0"/>
          </a:p>
          <a:p>
            <a:endParaRPr lang="en-AU" dirty="0" smtClean="0"/>
          </a:p>
          <a:p>
            <a:r>
              <a:rPr lang="en-AU" dirty="0" smtClean="0"/>
              <a:t>References:</a:t>
            </a:r>
          </a:p>
          <a:p>
            <a:pPr marL="0" marR="0" indent="0" algn="l" defTabSz="825500" rtl="0" eaLnBrk="1" fontAlgn="base" latinLnBrk="0" hangingPunct="0">
              <a:lnSpc>
                <a:spcPct val="100000"/>
              </a:lnSpc>
              <a:spcBef>
                <a:spcPct val="0"/>
              </a:spcBef>
              <a:spcAft>
                <a:spcPct val="0"/>
              </a:spcAft>
              <a:buClrTx/>
              <a:buSzTx/>
              <a:buFontTx/>
              <a:buNone/>
              <a:tabLst/>
              <a:defRPr/>
            </a:pPr>
            <a:r>
              <a:rPr lang="en-AU" dirty="0" smtClean="0"/>
              <a:t>Australian Companion Animal Council</a:t>
            </a:r>
            <a:r>
              <a:rPr lang="en-AU" baseline="0" dirty="0" smtClean="0"/>
              <a:t> report (July 2011)</a:t>
            </a:r>
            <a:endParaRPr lang="en-AU" dirty="0" smtClean="0"/>
          </a:p>
          <a:p>
            <a:r>
              <a:rPr lang="en-AU" dirty="0" smtClean="0"/>
              <a:t>New Zealand Companion Animal Council</a:t>
            </a:r>
            <a:r>
              <a:rPr lang="en-AU" baseline="0" dirty="0" smtClean="0"/>
              <a:t> report (2010)</a:t>
            </a:r>
            <a:endParaRPr lang="en-AU" dirty="0"/>
          </a:p>
        </p:txBody>
      </p:sp>
    </p:spTree>
    <p:extLst>
      <p:ext uri="{BB962C8B-B14F-4D97-AF65-F5344CB8AC3E}">
        <p14:creationId xmlns:p14="http://schemas.microsoft.com/office/powerpoint/2010/main" val="23925871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85725" y="744538"/>
            <a:ext cx="6618288" cy="3724275"/>
          </a:xfrm>
        </p:spPr>
      </p:sp>
      <p:sp>
        <p:nvSpPr>
          <p:cNvPr id="3" name="Notes Placeholder 2"/>
          <p:cNvSpPr>
            <a:spLocks noGrp="1"/>
          </p:cNvSpPr>
          <p:nvPr>
            <p:ph type="body" idx="1"/>
          </p:nvPr>
        </p:nvSpPr>
        <p:spPr/>
        <p:txBody>
          <a:bodyPr/>
          <a:lstStyle/>
          <a:p>
            <a:r>
              <a:rPr lang="en-AU" dirty="0" smtClean="0"/>
              <a:t>Target partners</a:t>
            </a:r>
            <a:r>
              <a:rPr lang="en-AU" baseline="0" dirty="0" smtClean="0"/>
              <a:t> are those responsible for the largest pet industry market share</a:t>
            </a:r>
            <a:r>
              <a:rPr lang="en-AU" dirty="0" smtClean="0"/>
              <a:t>, namely dog food manufacturers,</a:t>
            </a:r>
            <a:r>
              <a:rPr lang="en-AU" baseline="0" dirty="0" smtClean="0"/>
              <a:t> </a:t>
            </a:r>
            <a:r>
              <a:rPr lang="en-AU" baseline="0" dirty="0" err="1" smtClean="0"/>
              <a:t>vetinerary</a:t>
            </a:r>
            <a:r>
              <a:rPr lang="en-AU" baseline="0" dirty="0" smtClean="0"/>
              <a:t> services, insurance providers and accessory manufacturers (check these against market report).</a:t>
            </a:r>
          </a:p>
          <a:p>
            <a:r>
              <a:rPr lang="en-AU" baseline="0" dirty="0" smtClean="0"/>
              <a:t>Referral partnerships such as </a:t>
            </a:r>
            <a:r>
              <a:rPr lang="en-AU" baseline="0" dirty="0" err="1" smtClean="0"/>
              <a:t>Upsight</a:t>
            </a:r>
            <a:r>
              <a:rPr lang="en-AU" baseline="0" dirty="0" smtClean="0"/>
              <a:t> (who now own </a:t>
            </a:r>
            <a:r>
              <a:rPr lang="en-AU" baseline="0" dirty="0" err="1" smtClean="0"/>
              <a:t>Playhaven</a:t>
            </a:r>
            <a:r>
              <a:rPr lang="en-AU" baseline="0" dirty="0" smtClean="0"/>
              <a:t>) help boost downloads of apps and create revenue when </a:t>
            </a:r>
            <a:r>
              <a:rPr lang="en-AU" baseline="0" dirty="0" err="1" smtClean="0"/>
              <a:t>CityDog</a:t>
            </a:r>
            <a:r>
              <a:rPr lang="en-AU" baseline="0" dirty="0" smtClean="0"/>
              <a:t> users download other apps.</a:t>
            </a:r>
            <a:endParaRPr lang="en-AU" dirty="0" smtClean="0"/>
          </a:p>
          <a:p>
            <a:r>
              <a:rPr lang="en-AU" dirty="0" smtClean="0"/>
              <a:t>Check lecture notes</a:t>
            </a:r>
            <a:r>
              <a:rPr lang="en-AU" baseline="0" dirty="0" smtClean="0"/>
              <a:t> for their definition of revenue streams</a:t>
            </a:r>
            <a:endParaRPr lang="en-AU" dirty="0"/>
          </a:p>
        </p:txBody>
      </p:sp>
    </p:spTree>
    <p:extLst>
      <p:ext uri="{BB962C8B-B14F-4D97-AF65-F5344CB8AC3E}">
        <p14:creationId xmlns:p14="http://schemas.microsoft.com/office/powerpoint/2010/main" val="23986806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48000" y="2244726"/>
            <a:ext cx="18288000" cy="4775200"/>
          </a:xfrm>
        </p:spPr>
        <p:txBody>
          <a:bodyPr anchor="b"/>
          <a:lstStyle>
            <a:lvl1pPr algn="ctr">
              <a:defRPr sz="12000"/>
            </a:lvl1pPr>
          </a:lstStyle>
          <a:p>
            <a:r>
              <a:rPr lang="en-US" smtClean="0"/>
              <a:t>Click to edit Master title style</a:t>
            </a:r>
            <a:endParaRPr lang="en-US" dirty="0"/>
          </a:p>
        </p:txBody>
      </p:sp>
      <p:sp>
        <p:nvSpPr>
          <p:cNvPr id="3" name="Subtitle 2"/>
          <p:cNvSpPr>
            <a:spLocks noGrp="1"/>
          </p:cNvSpPr>
          <p:nvPr>
            <p:ph type="subTitle" idx="1"/>
          </p:nvPr>
        </p:nvSpPr>
        <p:spPr>
          <a:xfrm>
            <a:off x="3048000" y="7204076"/>
            <a:ext cx="18288000" cy="3311524"/>
          </a:xfrm>
        </p:spPr>
        <p:txBody>
          <a:bodyPr/>
          <a:lstStyle>
            <a:lvl1pPr marL="0" indent="0" algn="ctr">
              <a:buNone/>
              <a:defRPr sz="4800"/>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8369452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40735777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449800" y="730250"/>
            <a:ext cx="5257800" cy="11623676"/>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676400" y="730250"/>
            <a:ext cx="15468600" cy="1162367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30139822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ylko tytuł">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4797021"/>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Tytuł i zawartość">
    <p:spTree>
      <p:nvGrpSpPr>
        <p:cNvPr id="1" name=""/>
        <p:cNvGrpSpPr/>
        <p:nvPr/>
      </p:nvGrpSpPr>
      <p:grpSpPr>
        <a:xfrm>
          <a:off x="0" y="0"/>
          <a:ext cx="0" cy="0"/>
          <a:chOff x="0" y="0"/>
          <a:chExt cx="0" cy="0"/>
        </a:xfrm>
      </p:grpSpPr>
      <p:sp>
        <p:nvSpPr>
          <p:cNvPr id="5" name="AutoShape 5"/>
          <p:cNvSpPr>
            <a:spLocks/>
          </p:cNvSpPr>
          <p:nvPr userDrawn="1"/>
        </p:nvSpPr>
        <p:spPr bwMode="auto">
          <a:xfrm>
            <a:off x="-76200" y="10083800"/>
            <a:ext cx="24549100" cy="3784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E8E8E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6" name="Symbol zastępczy tekstu 3"/>
          <p:cNvSpPr>
            <a:spLocks noGrp="1"/>
          </p:cNvSpPr>
          <p:nvPr>
            <p:ph type="body" sz="quarter" idx="10"/>
          </p:nvPr>
        </p:nvSpPr>
        <p:spPr>
          <a:xfrm>
            <a:off x="6257951" y="12086077"/>
            <a:ext cx="11880798" cy="1080368"/>
          </a:xfrm>
        </p:spPr>
        <p:txBody>
          <a:bodyPr>
            <a:noAutofit/>
          </a:bodyPr>
          <a:lstStyle>
            <a:lvl1pPr algn="ctr">
              <a:defRPr sz="4400" b="1">
                <a:solidFill>
                  <a:srgbClr val="4D4D4D"/>
                </a:solidFill>
                <a:latin typeface="Aleo" panose="020F0502020204030203" pitchFamily="34" charset="0"/>
              </a:defRPr>
            </a:lvl1pPr>
            <a:lvl2pPr algn="ctr">
              <a:defRPr/>
            </a:lvl2pPr>
            <a:lvl3pPr algn="ctr">
              <a:defRPr/>
            </a:lvl3pPr>
            <a:lvl4pPr algn="ctr">
              <a:defRPr/>
            </a:lvl4pPr>
            <a:lvl5pPr algn="ctr">
              <a:defRPr/>
            </a:lvl5pPr>
          </a:lstStyle>
          <a:p>
            <a:pPr lvl="0"/>
            <a:r>
              <a:rPr lang="pl-PL" dirty="0" smtClean="0"/>
              <a:t>Kliknij, aby edytować style wzorca tekstu</a:t>
            </a:r>
          </a:p>
        </p:txBody>
      </p:sp>
      <p:sp>
        <p:nvSpPr>
          <p:cNvPr id="9" name="Tytuł 8"/>
          <p:cNvSpPr>
            <a:spLocks noGrp="1"/>
          </p:cNvSpPr>
          <p:nvPr>
            <p:ph type="title"/>
          </p:nvPr>
        </p:nvSpPr>
        <p:spPr>
          <a:xfrm>
            <a:off x="8383885" y="10475390"/>
            <a:ext cx="7628930" cy="1282973"/>
          </a:xfrm>
        </p:spPr>
        <p:txBody>
          <a:bodyPr/>
          <a:lstStyle>
            <a:lvl1pPr algn="ctr">
              <a:defRPr/>
            </a:lvl1pPr>
          </a:lstStyle>
          <a:p>
            <a:r>
              <a:rPr lang="pl-PL" dirty="0" smtClean="0"/>
              <a:t>Kliknij, aby</a:t>
            </a:r>
            <a:endParaRPr lang="en-US" dirty="0"/>
          </a:p>
        </p:txBody>
      </p:sp>
    </p:spTree>
    <p:extLst>
      <p:ext uri="{BB962C8B-B14F-4D97-AF65-F5344CB8AC3E}">
        <p14:creationId xmlns:p14="http://schemas.microsoft.com/office/powerpoint/2010/main" val="402480815"/>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ytuł i zawartość">
    <p:spTree>
      <p:nvGrpSpPr>
        <p:cNvPr id="1" name=""/>
        <p:cNvGrpSpPr/>
        <p:nvPr/>
      </p:nvGrpSpPr>
      <p:grpSpPr>
        <a:xfrm>
          <a:off x="0" y="0"/>
          <a:ext cx="0" cy="0"/>
          <a:chOff x="0" y="0"/>
          <a:chExt cx="0" cy="0"/>
        </a:xfrm>
      </p:grpSpPr>
      <p:sp>
        <p:nvSpPr>
          <p:cNvPr id="11" name="AutoShape 1"/>
          <p:cNvSpPr>
            <a:spLocks/>
          </p:cNvSpPr>
          <p:nvPr userDrawn="1"/>
        </p:nvSpPr>
        <p:spPr bwMode="auto">
          <a:xfrm>
            <a:off x="12230100" y="0"/>
            <a:ext cx="12166600" cy="13716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ctr" eaLnBrk="1">
              <a:defRPr/>
            </a:pPr>
            <a:r>
              <a:rPr lang="en-US" sz="4000" smtClean="0">
                <a:solidFill>
                  <a:srgbClr val="FFFFFF"/>
                </a:solidFill>
                <a:effectLst>
                  <a:outerShdw blurRad="38100" dist="38100" dir="2700000" algn="tl">
                    <a:srgbClr val="000000"/>
                  </a:outerShdw>
                </a:effectLst>
              </a:rPr>
              <a:t> </a:t>
            </a:r>
            <a:endParaRPr lang="en-US" smtClean="0"/>
          </a:p>
        </p:txBody>
      </p:sp>
      <p:sp>
        <p:nvSpPr>
          <p:cNvPr id="3" name="Symbol zastępczy zawartości 2"/>
          <p:cNvSpPr>
            <a:spLocks noGrp="1"/>
          </p:cNvSpPr>
          <p:nvPr>
            <p:ph idx="1"/>
          </p:nvPr>
        </p:nvSpPr>
        <p:spPr>
          <a:xfrm>
            <a:off x="1320207" y="3651250"/>
            <a:ext cx="10007697" cy="8702675"/>
          </a:xfrm>
          <a:prstGeom prst="rect">
            <a:avLst/>
          </a:prstGeom>
        </p:spPr>
        <p:txBody>
          <a:bodyPr>
            <a:normAutofit/>
          </a:bodyPr>
          <a:lstStyle>
            <a:lvl1pPr>
              <a:defRPr sz="3600">
                <a:latin typeface="Lato Light" panose="020F0302020204030203" pitchFamily="34" charset="0"/>
              </a:defRPr>
            </a:lvl1pPr>
            <a:lvl2pPr>
              <a:defRPr sz="3600">
                <a:latin typeface="Lato Light" panose="020F0302020204030203" pitchFamily="34" charset="0"/>
              </a:defRPr>
            </a:lvl2pPr>
            <a:lvl3pPr>
              <a:defRPr sz="3600">
                <a:latin typeface="Lato Light" panose="020F0302020204030203" pitchFamily="34" charset="0"/>
              </a:defRPr>
            </a:lvl3pPr>
            <a:lvl4pPr>
              <a:defRPr sz="3600">
                <a:latin typeface="Lato Light" panose="020F0302020204030203" pitchFamily="34" charset="0"/>
              </a:defRPr>
            </a:lvl4pPr>
            <a:lvl5pPr>
              <a:defRPr sz="3600">
                <a:latin typeface="Lato Light" panose="020F0302020204030203" pitchFamily="34" charset="0"/>
              </a:defRPr>
            </a:lvl5pPr>
          </a:lstStyle>
          <a:p>
            <a:pPr lvl="0"/>
            <a:r>
              <a:rPr lang="pl-PL" dirty="0" smtClean="0"/>
              <a:t>Kliknij, aby edytować style wzorca tekstu</a:t>
            </a:r>
          </a:p>
          <a:p>
            <a:pPr lvl="1"/>
            <a:r>
              <a:rPr lang="pl-PL" dirty="0" smtClean="0"/>
              <a:t>Drugi poziom</a:t>
            </a:r>
          </a:p>
          <a:p>
            <a:pPr lvl="2"/>
            <a:r>
              <a:rPr lang="pl-PL" dirty="0" smtClean="0"/>
              <a:t>Trzeci poziom</a:t>
            </a:r>
          </a:p>
          <a:p>
            <a:pPr lvl="3"/>
            <a:r>
              <a:rPr lang="pl-PL" dirty="0" smtClean="0"/>
              <a:t>Czwarty poziom</a:t>
            </a:r>
          </a:p>
          <a:p>
            <a:pPr lvl="4"/>
            <a:r>
              <a:rPr lang="pl-PL" dirty="0" smtClean="0"/>
              <a:t>Piąty poziom</a:t>
            </a:r>
            <a:endParaRPr lang="en-US" dirty="0"/>
          </a:p>
        </p:txBody>
      </p:sp>
      <p:sp>
        <p:nvSpPr>
          <p:cNvPr id="8" name="Tytuł 7"/>
          <p:cNvSpPr>
            <a:spLocks noGrp="1"/>
          </p:cNvSpPr>
          <p:nvPr>
            <p:ph type="title"/>
          </p:nvPr>
        </p:nvSpPr>
        <p:spPr>
          <a:xfrm>
            <a:off x="1318792" y="874148"/>
            <a:ext cx="10007697" cy="1282973"/>
          </a:xfrm>
        </p:spPr>
        <p:txBody>
          <a:bodyPr/>
          <a:lstStyle/>
          <a:p>
            <a:r>
              <a:rPr lang="pl-PL" dirty="0" smtClean="0"/>
              <a:t>Kliknij, aby</a:t>
            </a:r>
            <a:endParaRPr lang="en-US" dirty="0"/>
          </a:p>
        </p:txBody>
      </p:sp>
    </p:spTree>
    <p:extLst>
      <p:ext uri="{BB962C8B-B14F-4D97-AF65-F5344CB8AC3E}">
        <p14:creationId xmlns:p14="http://schemas.microsoft.com/office/powerpoint/2010/main" val="1713983834"/>
      </p:ext>
    </p:extLst>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ytuł i zawartość">
    <p:spTree>
      <p:nvGrpSpPr>
        <p:cNvPr id="1" name=""/>
        <p:cNvGrpSpPr/>
        <p:nvPr/>
      </p:nvGrpSpPr>
      <p:grpSpPr>
        <a:xfrm>
          <a:off x="0" y="0"/>
          <a:ext cx="0" cy="0"/>
          <a:chOff x="0" y="0"/>
          <a:chExt cx="0" cy="0"/>
        </a:xfrm>
      </p:grpSpPr>
      <p:sp>
        <p:nvSpPr>
          <p:cNvPr id="4" name="AutoShape 1"/>
          <p:cNvSpPr>
            <a:spLocks/>
          </p:cNvSpPr>
          <p:nvPr userDrawn="1"/>
        </p:nvSpPr>
        <p:spPr bwMode="auto">
          <a:xfrm>
            <a:off x="8724900" y="-14288"/>
            <a:ext cx="15724188" cy="13800138"/>
          </a:xfrm>
          <a:custGeom>
            <a:avLst/>
            <a:gdLst>
              <a:gd name="T0" fmla="*/ 7862094 w 21600"/>
              <a:gd name="T1" fmla="*/ 6900069 h 21600"/>
              <a:gd name="T2" fmla="*/ 7862094 w 21600"/>
              <a:gd name="T3" fmla="*/ 6900069 h 21600"/>
              <a:gd name="T4" fmla="*/ 7862094 w 21600"/>
              <a:gd name="T5" fmla="*/ 6900069 h 21600"/>
              <a:gd name="T6" fmla="*/ 7862094 w 21600"/>
              <a:gd name="T7" fmla="*/ 6900069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246" y="23"/>
                </a:moveTo>
                <a:lnTo>
                  <a:pt x="21530" y="0"/>
                </a:lnTo>
                <a:lnTo>
                  <a:pt x="21600" y="21600"/>
                </a:lnTo>
                <a:lnTo>
                  <a:pt x="0" y="21547"/>
                </a:lnTo>
                <a:lnTo>
                  <a:pt x="9246" y="23"/>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3" name="Symbol zastępczy zawartości 2"/>
          <p:cNvSpPr>
            <a:spLocks noGrp="1"/>
          </p:cNvSpPr>
          <p:nvPr>
            <p:ph idx="1"/>
          </p:nvPr>
        </p:nvSpPr>
        <p:spPr>
          <a:xfrm>
            <a:off x="1320207" y="3651250"/>
            <a:ext cx="10007697" cy="8702675"/>
          </a:xfrm>
          <a:prstGeom prst="rect">
            <a:avLst/>
          </a:prstGeom>
        </p:spPr>
        <p:txBody>
          <a:bodyPr>
            <a:normAutofit/>
          </a:bodyPr>
          <a:lstStyle>
            <a:lvl1pPr>
              <a:defRPr sz="3600">
                <a:latin typeface="Lato Light" panose="020F0302020204030203" pitchFamily="34" charset="0"/>
              </a:defRPr>
            </a:lvl1pPr>
            <a:lvl2pPr>
              <a:defRPr sz="3600">
                <a:latin typeface="Lato Light" panose="020F0302020204030203" pitchFamily="34" charset="0"/>
              </a:defRPr>
            </a:lvl2pPr>
            <a:lvl3pPr>
              <a:defRPr sz="3600">
                <a:latin typeface="Lato Light" panose="020F0302020204030203" pitchFamily="34" charset="0"/>
              </a:defRPr>
            </a:lvl3pPr>
            <a:lvl4pPr>
              <a:defRPr sz="3600">
                <a:latin typeface="Lato Light" panose="020F0302020204030203" pitchFamily="34" charset="0"/>
              </a:defRPr>
            </a:lvl4pPr>
            <a:lvl5pPr>
              <a:defRPr sz="3600">
                <a:latin typeface="Lato Light" panose="020F0302020204030203" pitchFamily="34" charset="0"/>
              </a:defRPr>
            </a:lvl5pPr>
          </a:lstStyle>
          <a:p>
            <a:pPr lvl="0"/>
            <a:r>
              <a:rPr lang="pl-PL" dirty="0" smtClean="0"/>
              <a:t>Kliknij, aby edytować style wzorca tekstu</a:t>
            </a:r>
          </a:p>
          <a:p>
            <a:pPr lvl="1"/>
            <a:r>
              <a:rPr lang="pl-PL" dirty="0" smtClean="0"/>
              <a:t>Drugi poziom</a:t>
            </a:r>
          </a:p>
          <a:p>
            <a:pPr lvl="2"/>
            <a:r>
              <a:rPr lang="pl-PL" dirty="0" smtClean="0"/>
              <a:t>Trzeci poziom</a:t>
            </a:r>
          </a:p>
          <a:p>
            <a:pPr lvl="3"/>
            <a:r>
              <a:rPr lang="pl-PL" dirty="0" smtClean="0"/>
              <a:t>Czwarty poziom</a:t>
            </a:r>
          </a:p>
          <a:p>
            <a:pPr lvl="4"/>
            <a:r>
              <a:rPr lang="pl-PL" dirty="0" smtClean="0"/>
              <a:t>Piąty poziom</a:t>
            </a:r>
            <a:endParaRPr lang="en-US" dirty="0"/>
          </a:p>
        </p:txBody>
      </p:sp>
      <p:sp>
        <p:nvSpPr>
          <p:cNvPr id="8" name="Tytuł 7"/>
          <p:cNvSpPr>
            <a:spLocks noGrp="1"/>
          </p:cNvSpPr>
          <p:nvPr>
            <p:ph type="title"/>
          </p:nvPr>
        </p:nvSpPr>
        <p:spPr>
          <a:xfrm>
            <a:off x="1318792" y="874148"/>
            <a:ext cx="10007697" cy="1282973"/>
          </a:xfrm>
        </p:spPr>
        <p:txBody>
          <a:bodyPr/>
          <a:lstStyle>
            <a:lvl1pPr>
              <a:defRPr/>
            </a:lvl1pPr>
          </a:lstStyle>
          <a:p>
            <a:r>
              <a:rPr lang="pl-PL" dirty="0" smtClean="0"/>
              <a:t>Kliknij, aby</a:t>
            </a:r>
            <a:endParaRPr lang="en-US" dirty="0"/>
          </a:p>
        </p:txBody>
      </p:sp>
    </p:spTree>
    <p:extLst>
      <p:ext uri="{BB962C8B-B14F-4D97-AF65-F5344CB8AC3E}">
        <p14:creationId xmlns:p14="http://schemas.microsoft.com/office/powerpoint/2010/main" val="1014404300"/>
      </p:ext>
    </p:extLst>
  </p:cSld>
  <p:clrMapOvr>
    <a:masterClrMapping/>
  </p:clrMapOvr>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2_Tytuł i zawartość">
    <p:spTree>
      <p:nvGrpSpPr>
        <p:cNvPr id="1" name=""/>
        <p:cNvGrpSpPr/>
        <p:nvPr/>
      </p:nvGrpSpPr>
      <p:grpSpPr>
        <a:xfrm>
          <a:off x="0" y="0"/>
          <a:ext cx="0" cy="0"/>
          <a:chOff x="0" y="0"/>
          <a:chExt cx="0" cy="0"/>
        </a:xfrm>
      </p:grpSpPr>
      <p:sp>
        <p:nvSpPr>
          <p:cNvPr id="8" name="Tytuł 7"/>
          <p:cNvSpPr>
            <a:spLocks noGrp="1"/>
          </p:cNvSpPr>
          <p:nvPr>
            <p:ph type="title"/>
          </p:nvPr>
        </p:nvSpPr>
        <p:spPr>
          <a:xfrm>
            <a:off x="1318792" y="874148"/>
            <a:ext cx="16129792" cy="1282973"/>
          </a:xfrm>
        </p:spPr>
        <p:txBody>
          <a:bodyPr/>
          <a:lstStyle/>
          <a:p>
            <a:r>
              <a:rPr lang="pl-PL" dirty="0" smtClean="0"/>
              <a:t>Kliknij, aby edytować styl</a:t>
            </a:r>
            <a:endParaRPr lang="en-US" dirty="0"/>
          </a:p>
        </p:txBody>
      </p:sp>
      <p:sp>
        <p:nvSpPr>
          <p:cNvPr id="6" name="AutoShape 1"/>
          <p:cNvSpPr>
            <a:spLocks/>
          </p:cNvSpPr>
          <p:nvPr userDrawn="1"/>
        </p:nvSpPr>
        <p:spPr bwMode="auto">
          <a:xfrm>
            <a:off x="0" y="3835400"/>
            <a:ext cx="24371300" cy="447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Tree>
    <p:extLst>
      <p:ext uri="{BB962C8B-B14F-4D97-AF65-F5344CB8AC3E}">
        <p14:creationId xmlns:p14="http://schemas.microsoft.com/office/powerpoint/2010/main" val="935712463"/>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7635745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700" y="3419477"/>
            <a:ext cx="21031200" cy="5705474"/>
          </a:xfrm>
        </p:spPr>
        <p:txBody>
          <a:bodyPr anchor="b"/>
          <a:lstStyle>
            <a:lvl1pPr>
              <a:defRPr sz="12000"/>
            </a:lvl1pPr>
          </a:lstStyle>
          <a:p>
            <a:r>
              <a:rPr lang="en-US" smtClean="0"/>
              <a:t>Click to edit Master title style</a:t>
            </a:r>
            <a:endParaRPr lang="en-US" dirty="0"/>
          </a:p>
        </p:txBody>
      </p:sp>
      <p:sp>
        <p:nvSpPr>
          <p:cNvPr id="3" name="Text Placeholder 2"/>
          <p:cNvSpPr>
            <a:spLocks noGrp="1"/>
          </p:cNvSpPr>
          <p:nvPr>
            <p:ph type="body" idx="1"/>
          </p:nvPr>
        </p:nvSpPr>
        <p:spPr>
          <a:xfrm>
            <a:off x="1663700" y="9178927"/>
            <a:ext cx="21031200"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0702314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676400" y="3651250"/>
            <a:ext cx="10363200" cy="87026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2344400" y="3651250"/>
            <a:ext cx="10363200" cy="87026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237915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576" y="730251"/>
            <a:ext cx="21031200" cy="2651126"/>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679577" y="3362326"/>
            <a:ext cx="10315574"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smtClean="0"/>
              <a:t>Click to edit Master text styles</a:t>
            </a:r>
          </a:p>
        </p:txBody>
      </p:sp>
      <p:sp>
        <p:nvSpPr>
          <p:cNvPr id="4" name="Content Placeholder 3"/>
          <p:cNvSpPr>
            <a:spLocks noGrp="1"/>
          </p:cNvSpPr>
          <p:nvPr>
            <p:ph sz="half" idx="2"/>
          </p:nvPr>
        </p:nvSpPr>
        <p:spPr>
          <a:xfrm>
            <a:off x="1679577" y="5010150"/>
            <a:ext cx="10315574" cy="73691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2344400" y="3362326"/>
            <a:ext cx="1036637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US" smtClean="0"/>
              <a:t>Click to edit Master text styles</a:t>
            </a:r>
          </a:p>
        </p:txBody>
      </p:sp>
      <p:sp>
        <p:nvSpPr>
          <p:cNvPr id="6" name="Content Placeholder 5"/>
          <p:cNvSpPr>
            <a:spLocks noGrp="1"/>
          </p:cNvSpPr>
          <p:nvPr>
            <p:ph sz="quarter" idx="4"/>
          </p:nvPr>
        </p:nvSpPr>
        <p:spPr>
          <a:xfrm>
            <a:off x="12344400" y="5010150"/>
            <a:ext cx="10366376" cy="73691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4661065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162891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22229508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smtClean="0"/>
              <a:t>Click to edit Master title style</a:t>
            </a:r>
            <a:endParaRPr lang="en-US" dirty="0"/>
          </a:p>
        </p:txBody>
      </p:sp>
      <p:sp>
        <p:nvSpPr>
          <p:cNvPr id="3" name="Content Placeholder 2"/>
          <p:cNvSpPr>
            <a:spLocks noGrp="1"/>
          </p:cNvSpPr>
          <p:nvPr>
            <p:ph idx="1"/>
          </p:nvPr>
        </p:nvSpPr>
        <p:spPr>
          <a:xfrm>
            <a:off x="10366376" y="1974851"/>
            <a:ext cx="12344400" cy="9747250"/>
          </a:xfrm>
        </p:spPr>
        <p:txBody>
          <a:bodyPr/>
          <a:lstStyle>
            <a:lvl1pPr>
              <a:defRPr sz="6400"/>
            </a:lvl1pPr>
            <a:lvl2pPr>
              <a:defRPr sz="5600"/>
            </a:lvl2pPr>
            <a:lvl3pPr>
              <a:defRPr sz="4800"/>
            </a:lvl3pPr>
            <a:lvl4pPr>
              <a:defRPr sz="4000"/>
            </a:lvl4pPr>
            <a:lvl5pPr>
              <a:defRPr sz="4000"/>
            </a:lvl5pPr>
            <a:lvl6pPr>
              <a:defRPr sz="4000"/>
            </a:lvl6pPr>
            <a:lvl7pPr>
              <a:defRPr sz="4000"/>
            </a:lvl7pPr>
            <a:lvl8pPr>
              <a:defRPr sz="4000"/>
            </a:lvl8pPr>
            <a:lvl9pPr>
              <a:defRPr sz="4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8874082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79577" y="914400"/>
            <a:ext cx="7864474" cy="3200400"/>
          </a:xfrm>
        </p:spPr>
        <p:txBody>
          <a:bodyPr anchor="b"/>
          <a:lstStyle>
            <a:lvl1pPr>
              <a:defRPr sz="6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366376" y="1974851"/>
            <a:ext cx="12344400" cy="9747250"/>
          </a:xfrm>
        </p:spPr>
        <p:txBody>
          <a:bodyPr anchor="t"/>
          <a:lstStyle>
            <a:lvl1pPr marL="0" indent="0">
              <a:buNone/>
              <a:defRPr sz="6400"/>
            </a:lvl1pPr>
            <a:lvl2pPr marL="914400" indent="0">
              <a:buNone/>
              <a:defRPr sz="5600"/>
            </a:lvl2pPr>
            <a:lvl3pPr marL="1828800" indent="0">
              <a:buNone/>
              <a:defRPr sz="4800"/>
            </a:lvl3pPr>
            <a:lvl4pPr marL="2743200" indent="0">
              <a:buNone/>
              <a:defRPr sz="4000"/>
            </a:lvl4pPr>
            <a:lvl5pPr marL="3657600" indent="0">
              <a:buNone/>
              <a:defRPr sz="4000"/>
            </a:lvl5pPr>
            <a:lvl6pPr marL="4572000" indent="0">
              <a:buNone/>
              <a:defRPr sz="4000"/>
            </a:lvl6pPr>
            <a:lvl7pPr marL="5486400" indent="0">
              <a:buNone/>
              <a:defRPr sz="4000"/>
            </a:lvl7pPr>
            <a:lvl8pPr marL="6400800" indent="0">
              <a:buNone/>
              <a:defRPr sz="4000"/>
            </a:lvl8pPr>
            <a:lvl9pPr marL="7315200" indent="0">
              <a:buNone/>
              <a:defRPr sz="4000"/>
            </a:lvl9pPr>
          </a:lstStyle>
          <a:p>
            <a:r>
              <a:rPr lang="en-US" smtClean="0"/>
              <a:t>Click icon to add picture</a:t>
            </a:r>
            <a:endParaRPr lang="en-US" dirty="0"/>
          </a:p>
        </p:txBody>
      </p:sp>
      <p:sp>
        <p:nvSpPr>
          <p:cNvPr id="4" name="Text Placeholder 3"/>
          <p:cNvSpPr>
            <a:spLocks noGrp="1"/>
          </p:cNvSpPr>
          <p:nvPr>
            <p:ph type="body" sz="half" idx="2"/>
          </p:nvPr>
        </p:nvSpPr>
        <p:spPr>
          <a:xfrm>
            <a:off x="1679577" y="4114800"/>
            <a:ext cx="7864474" cy="7623176"/>
          </a:xfrm>
        </p:spPr>
        <p:txBody>
          <a:bodyPr/>
          <a:lstStyle>
            <a:lvl1pPr marL="0" indent="0">
              <a:buNone/>
              <a:defRPr sz="3200"/>
            </a:lvl1pPr>
            <a:lvl2pPr marL="914400" indent="0">
              <a:buNone/>
              <a:defRPr sz="2800"/>
            </a:lvl2pPr>
            <a:lvl3pPr marL="1828800" indent="0">
              <a:buNone/>
              <a:defRPr sz="2400"/>
            </a:lvl3pPr>
            <a:lvl4pPr marL="2743200" indent="0">
              <a:buNone/>
              <a:defRPr sz="2000"/>
            </a:lvl4pPr>
            <a:lvl5pPr marL="3657600" indent="0">
              <a:buNone/>
              <a:defRPr sz="2000"/>
            </a:lvl5pPr>
            <a:lvl6pPr marL="4572000" indent="0">
              <a:buNone/>
              <a:defRPr sz="2000"/>
            </a:lvl6pPr>
            <a:lvl7pPr marL="5486400" indent="0">
              <a:buNone/>
              <a:defRPr sz="2000"/>
            </a:lvl7pPr>
            <a:lvl8pPr marL="6400800" indent="0">
              <a:buNone/>
              <a:defRPr sz="2000"/>
            </a:lvl8pPr>
            <a:lvl9pPr marL="7315200" indent="0">
              <a:buNone/>
              <a:defRPr sz="2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smtClean="0"/>
              <a:t>4/7/2014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smtClean="0"/>
              <a:t>‹#›</a:t>
            </a:fld>
            <a:endParaRPr lang="en-US" dirty="0"/>
          </a:p>
        </p:txBody>
      </p:sp>
    </p:spTree>
    <p:extLst>
      <p:ext uri="{BB962C8B-B14F-4D97-AF65-F5344CB8AC3E}">
        <p14:creationId xmlns:p14="http://schemas.microsoft.com/office/powerpoint/2010/main" val="16137904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400" y="730251"/>
            <a:ext cx="21031200" cy="2651126"/>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676400" y="3651250"/>
            <a:ext cx="21031200" cy="8702676"/>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676400" y="12712701"/>
            <a:ext cx="5486400" cy="730250"/>
          </a:xfrm>
          <a:prstGeom prst="rect">
            <a:avLst/>
          </a:prstGeom>
        </p:spPr>
        <p:txBody>
          <a:bodyPr vert="horz" lIns="91440" tIns="45720" rIns="91440" bIns="45720" rtlCol="0" anchor="ctr"/>
          <a:lstStyle>
            <a:lvl1pPr algn="l">
              <a:defRPr sz="2400">
                <a:solidFill>
                  <a:schemeClr val="tx1">
                    <a:tint val="75000"/>
                  </a:schemeClr>
                </a:solidFill>
              </a:defRPr>
            </a:lvl1pPr>
          </a:lstStyle>
          <a:p>
            <a:fld id="{C764DE79-268F-4C1A-8933-263129D2AF90}" type="datetimeFigureOut">
              <a:rPr lang="en-US" smtClean="0"/>
              <a:t>4/7/2014</a:t>
            </a:fld>
            <a:endParaRPr lang="en-US" dirty="0"/>
          </a:p>
        </p:txBody>
      </p:sp>
      <p:sp>
        <p:nvSpPr>
          <p:cNvPr id="5" name="Footer Placeholder 4"/>
          <p:cNvSpPr>
            <a:spLocks noGrp="1"/>
          </p:cNvSpPr>
          <p:nvPr>
            <p:ph type="ftr" sz="quarter" idx="3"/>
          </p:nvPr>
        </p:nvSpPr>
        <p:spPr>
          <a:xfrm>
            <a:off x="8077200" y="12712701"/>
            <a:ext cx="8229600" cy="730250"/>
          </a:xfrm>
          <a:prstGeom prst="rect">
            <a:avLst/>
          </a:prstGeom>
        </p:spPr>
        <p:txBody>
          <a:bodyPr vert="horz" lIns="91440" tIns="45720" rIns="91440" bIns="45720" rtlCol="0" anchor="ctr"/>
          <a:lstStyle>
            <a:lvl1pPr algn="ctr">
              <a:defRPr sz="24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7221200" y="12712701"/>
            <a:ext cx="5486400" cy="730250"/>
          </a:xfrm>
          <a:prstGeom prst="rect">
            <a:avLst/>
          </a:prstGeom>
        </p:spPr>
        <p:txBody>
          <a:bodyPr vert="horz" lIns="91440" tIns="45720" rIns="91440" bIns="45720" rtlCol="0" anchor="ctr"/>
          <a:lstStyle>
            <a:lvl1pPr algn="r">
              <a:defRPr sz="2400">
                <a:solidFill>
                  <a:schemeClr val="tx1">
                    <a:tint val="75000"/>
                  </a:schemeClr>
                </a:solidFill>
              </a:defRPr>
            </a:lvl1pPr>
          </a:lstStyle>
          <a:p>
            <a:fld id="{48F63A3B-78C7-47BE-AE5E-E10140E04643}" type="slidenum">
              <a:rPr lang="en-US" smtClean="0"/>
              <a:t>‹#›</a:t>
            </a:fld>
            <a:endParaRPr lang="en-US" dirty="0"/>
          </a:p>
        </p:txBody>
      </p:sp>
    </p:spTree>
    <p:extLst>
      <p:ext uri="{BB962C8B-B14F-4D97-AF65-F5344CB8AC3E}">
        <p14:creationId xmlns:p14="http://schemas.microsoft.com/office/powerpoint/2010/main" val="1686778461"/>
      </p:ext>
    </p:extLst>
  </p:cSld>
  <p:clrMap bg1="lt1" tx1="dk1" bg2="lt2" tx2="dk2" accent1="accent1" accent2="accent2" accent3="accent3" accent4="accent4" accent5="accent5" accent6="accent6" hlink="hlink" folHlink="folHlink"/>
  <p:sldLayoutIdLst>
    <p:sldLayoutId id="2147483764" r:id="rId1"/>
    <p:sldLayoutId id="2147483765" r:id="rId2"/>
    <p:sldLayoutId id="2147483766" r:id="rId3"/>
    <p:sldLayoutId id="2147483767" r:id="rId4"/>
    <p:sldLayoutId id="2147483768" r:id="rId5"/>
    <p:sldLayoutId id="2147483769" r:id="rId6"/>
    <p:sldLayoutId id="2147483770" r:id="rId7"/>
    <p:sldLayoutId id="2147483771" r:id="rId8"/>
    <p:sldLayoutId id="2147483772" r:id="rId9"/>
    <p:sldLayoutId id="2147483773" r:id="rId10"/>
    <p:sldLayoutId id="2147483774" r:id="rId11"/>
    <p:sldLayoutId id="2147483775" r:id="rId12"/>
    <p:sldLayoutId id="2147483723" r:id="rId13"/>
    <p:sldLayoutId id="2147483716" r:id="rId14"/>
    <p:sldLayoutId id="2147483721" r:id="rId15"/>
    <p:sldLayoutId id="2147483722" r:id="rId16"/>
  </p:sldLayoutIdLst>
  <p:txStyles>
    <p:titleStyle>
      <a:lvl1pPr algn="l" defTabSz="1828800" rtl="0" eaLnBrk="1" latinLnBrk="0" hangingPunct="1">
        <a:lnSpc>
          <a:spcPct val="90000"/>
        </a:lnSpc>
        <a:spcBef>
          <a:spcPct val="0"/>
        </a:spcBef>
        <a:buNone/>
        <a:defRPr sz="8800" kern="1200">
          <a:solidFill>
            <a:schemeClr val="tx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wma"/><Relationship Id="rId1" Type="http://schemas.microsoft.com/office/2007/relationships/media" Target="../media/media1.wm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0.wma"/><Relationship Id="rId1" Type="http://schemas.microsoft.com/office/2007/relationships/media" Target="../media/media10.wma"/><Relationship Id="rId6" Type="http://schemas.openxmlformats.org/officeDocument/2006/relationships/image" Target="../media/image2.png"/><Relationship Id="rId5" Type="http://schemas.openxmlformats.org/officeDocument/2006/relationships/chart" Target="../charts/chart1.xml"/><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1.wma"/><Relationship Id="rId1" Type="http://schemas.microsoft.com/office/2007/relationships/media" Target="../media/media11.wma"/><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2.wma"/><Relationship Id="rId1" Type="http://schemas.microsoft.com/office/2007/relationships/media" Target="../media/media12.wm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3.wma"/><Relationship Id="rId1" Type="http://schemas.microsoft.com/office/2007/relationships/media" Target="../media/media13.wm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2.wma"/><Relationship Id="rId1" Type="http://schemas.microsoft.com/office/2007/relationships/media" Target="../media/media2.wm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2.png"/><Relationship Id="rId2" Type="http://schemas.openxmlformats.org/officeDocument/2006/relationships/audio" Target="../media/media3.wma"/><Relationship Id="rId1" Type="http://schemas.microsoft.com/office/2007/relationships/media" Target="../media/media3.wm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4.wma"/><Relationship Id="rId1" Type="http://schemas.microsoft.com/office/2007/relationships/media" Target="../media/media4.wm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2.png"/><Relationship Id="rId2" Type="http://schemas.openxmlformats.org/officeDocument/2006/relationships/audio" Target="../media/media5.wma"/><Relationship Id="rId1" Type="http://schemas.microsoft.com/office/2007/relationships/media" Target="../media/media5.wma"/><Relationship Id="rId6" Type="http://schemas.openxmlformats.org/officeDocument/2006/relationships/image" Target="../media/image6.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6.wma"/><Relationship Id="rId1" Type="http://schemas.microsoft.com/office/2007/relationships/media" Target="../media/media6.wm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7.wma"/><Relationship Id="rId1" Type="http://schemas.microsoft.com/office/2007/relationships/media" Target="../media/media7.wma"/><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8.wma"/><Relationship Id="rId1" Type="http://schemas.microsoft.com/office/2007/relationships/media" Target="../media/media8.wm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9.wma"/><Relationship Id="rId1" Type="http://schemas.microsoft.com/office/2007/relationships/media" Target="../media/media9.wma"/><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5" name="AutoShape 5"/>
          <p:cNvSpPr>
            <a:spLocks/>
          </p:cNvSpPr>
          <p:nvPr/>
        </p:nvSpPr>
        <p:spPr bwMode="auto">
          <a:xfrm>
            <a:off x="-157025" y="10083800"/>
            <a:ext cx="24549100" cy="3784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rgbClr val="E8E8E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1686" name="AutoShape 6"/>
          <p:cNvSpPr>
            <a:spLocks/>
          </p:cNvSpPr>
          <p:nvPr/>
        </p:nvSpPr>
        <p:spPr bwMode="auto">
          <a:xfrm>
            <a:off x="9336485" y="11976100"/>
            <a:ext cx="5711031"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4D4D4D"/>
                </a:solidFill>
                <a:latin typeface="Aleo" panose="020F0502020204030203" pitchFamily="34" charset="0"/>
                <a:ea typeface="Aleo Regular" charset="0"/>
                <a:cs typeface="Aleo Regular" charset="0"/>
                <a:sym typeface="Aleo Regular" charset="0"/>
              </a:rPr>
              <a:t>Mike Young </a:t>
            </a:r>
            <a:r>
              <a:rPr lang="en-US" sz="4400" b="1" dirty="0">
                <a:solidFill>
                  <a:srgbClr val="4D4D4D"/>
                </a:solidFill>
                <a:latin typeface="Aleo" panose="020F0502020204030203" pitchFamily="34" charset="0"/>
                <a:ea typeface="Aleo Regular" charset="0"/>
                <a:cs typeface="Aleo Regular" charset="0"/>
                <a:sym typeface="Aleo Regular" charset="0"/>
              </a:rPr>
              <a:t>| </a:t>
            </a:r>
            <a:r>
              <a:rPr lang="en-US" sz="4400" b="1" dirty="0" smtClean="0">
                <a:solidFill>
                  <a:srgbClr val="4D4D4D"/>
                </a:solidFill>
                <a:latin typeface="Aleo" panose="020F0502020204030203" pitchFamily="34" charset="0"/>
                <a:ea typeface="Aleo Regular" charset="0"/>
                <a:cs typeface="Aleo Regular" charset="0"/>
                <a:sym typeface="Aleo Regular" charset="0"/>
              </a:rPr>
              <a:t>CEO </a:t>
            </a:r>
            <a:r>
              <a:rPr lang="en-US" sz="4400" b="1" dirty="0" err="1" smtClean="0">
                <a:solidFill>
                  <a:srgbClr val="4D4D4D"/>
                </a:solidFill>
                <a:latin typeface="Aleo" panose="020F0502020204030203" pitchFamily="34" charset="0"/>
                <a:ea typeface="Aleo Regular" charset="0"/>
                <a:cs typeface="Aleo Regular" charset="0"/>
                <a:sym typeface="Aleo Regular" charset="0"/>
              </a:rPr>
              <a:t>DevLab</a:t>
            </a:r>
            <a:endParaRPr lang="en-US" dirty="0"/>
          </a:p>
        </p:txBody>
      </p:sp>
      <p:sp>
        <p:nvSpPr>
          <p:cNvPr id="71687" name="AutoShape 7"/>
          <p:cNvSpPr>
            <a:spLocks/>
          </p:cNvSpPr>
          <p:nvPr/>
        </p:nvSpPr>
        <p:spPr bwMode="auto">
          <a:xfrm>
            <a:off x="7827963" y="10331450"/>
            <a:ext cx="8728075"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9200" b="1" dirty="0" err="1" smtClean="0">
                <a:solidFill>
                  <a:srgbClr val="4D4D4D"/>
                </a:solidFill>
                <a:latin typeface="Aleo" panose="020F0502020204030203" pitchFamily="34" charset="0"/>
                <a:ea typeface="Aleo Regular" charset="0"/>
                <a:cs typeface="Aleo Regular" charset="0"/>
                <a:sym typeface="Aleo Regular" charset="0"/>
              </a:rPr>
              <a:t>CityDog</a:t>
            </a:r>
            <a:endParaRPr lang="en-US" dirty="0"/>
          </a:p>
        </p:txBody>
      </p:sp>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13676" y="1192550"/>
            <a:ext cx="7607448" cy="7598305"/>
          </a:xfrm>
          <a:prstGeom prst="rect">
            <a:avLst/>
          </a:prstGeom>
        </p:spPr>
      </p:pic>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3863300" y="13195300"/>
            <a:ext cx="304800" cy="304800"/>
          </a:xfrm>
          <a:prstGeom prst="rect">
            <a:avLst/>
          </a:prstGeom>
        </p:spPr>
      </p:pic>
    </p:spTree>
  </p:cSld>
  <p:clrMapOvr>
    <a:masterClrMapping/>
  </p:clrMapOvr>
  <p:transition spd="med" advTm="1244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8" name="AutoShape 4"/>
          <p:cNvSpPr>
            <a:spLocks/>
          </p:cNvSpPr>
          <p:nvPr/>
        </p:nvSpPr>
        <p:spPr bwMode="auto">
          <a:xfrm>
            <a:off x="8077200" y="3251200"/>
            <a:ext cx="8229600" cy="82296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4E4E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11" name="AutoShape 27"/>
          <p:cNvSpPr>
            <a:spLocks/>
          </p:cNvSpPr>
          <p:nvPr/>
        </p:nvSpPr>
        <p:spPr bwMode="auto">
          <a:xfrm>
            <a:off x="10553700" y="4640263"/>
            <a:ext cx="5740400" cy="6794500"/>
          </a:xfrm>
          <a:custGeom>
            <a:avLst/>
            <a:gdLst>
              <a:gd name="T0" fmla="*/ 9726 w 19453"/>
              <a:gd name="T1" fmla="*/ 10800 h 21600"/>
              <a:gd name="T2" fmla="*/ 9726 w 19453"/>
              <a:gd name="T3" fmla="*/ 10800 h 21600"/>
              <a:gd name="T4" fmla="*/ 9726 w 19453"/>
              <a:gd name="T5" fmla="*/ 10800 h 21600"/>
              <a:gd name="T6" fmla="*/ 9726 w 19453"/>
              <a:gd name="T7" fmla="*/ 10800 h 21600"/>
            </a:gdLst>
            <a:ahLst/>
            <a:cxnLst>
              <a:cxn ang="0">
                <a:pos x="T0" y="T1"/>
              </a:cxn>
              <a:cxn ang="0">
                <a:pos x="T2" y="T3"/>
              </a:cxn>
              <a:cxn ang="0">
                <a:pos x="T4" y="T5"/>
              </a:cxn>
              <a:cxn ang="0">
                <a:pos x="T6" y="T7"/>
              </a:cxn>
            </a:cxnLst>
            <a:rect l="0" t="0" r="r" b="b"/>
            <a:pathLst>
              <a:path w="19453" h="21600">
                <a:moveTo>
                  <a:pt x="18668" y="4347"/>
                </a:moveTo>
                <a:lnTo>
                  <a:pt x="11013" y="0"/>
                </a:lnTo>
                <a:lnTo>
                  <a:pt x="10954" y="89"/>
                </a:lnTo>
                <a:cubicBezTo>
                  <a:pt x="14087" y="1832"/>
                  <a:pt x="16187" y="5028"/>
                  <a:pt x="16187" y="8683"/>
                </a:cubicBezTo>
                <a:cubicBezTo>
                  <a:pt x="16187" y="14202"/>
                  <a:pt x="11401" y="18676"/>
                  <a:pt x="5497" y="18676"/>
                </a:cubicBezTo>
                <a:cubicBezTo>
                  <a:pt x="3486" y="18676"/>
                  <a:pt x="1606" y="18157"/>
                  <a:pt x="0" y="17255"/>
                </a:cubicBezTo>
                <a:lnTo>
                  <a:pt x="7589" y="21600"/>
                </a:lnTo>
                <a:cubicBezTo>
                  <a:pt x="7589" y="21600"/>
                  <a:pt x="12061" y="21064"/>
                  <a:pt x="15372" y="17908"/>
                </a:cubicBezTo>
                <a:cubicBezTo>
                  <a:pt x="15372" y="17908"/>
                  <a:pt x="21599" y="12720"/>
                  <a:pt x="18668" y="4347"/>
                </a:cubicBezTo>
                <a:close/>
              </a:path>
            </a:pathLst>
          </a:custGeom>
          <a:solidFill>
            <a:srgbClr val="CFCFC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r>
              <a:rPr lang="en-US" sz="3000">
                <a:solidFill>
                  <a:srgbClr val="FFFFFF"/>
                </a:solidFill>
                <a:effectLst>
                  <a:outerShdw blurRad="38100" dist="38100" dir="2700000" algn="tl">
                    <a:srgbClr val="000000"/>
                  </a:outerShdw>
                </a:effectLst>
              </a:rPr>
              <a:t> </a:t>
            </a:r>
            <a:endParaRPr lang="en-US"/>
          </a:p>
        </p:txBody>
      </p:sp>
      <p:sp>
        <p:nvSpPr>
          <p:cNvPr id="93189" name="AutoShape 5"/>
          <p:cNvSpPr>
            <a:spLocks/>
          </p:cNvSpPr>
          <p:nvPr/>
        </p:nvSpPr>
        <p:spPr bwMode="auto">
          <a:xfrm>
            <a:off x="1273176" y="844550"/>
            <a:ext cx="10410824"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Marketing </a:t>
            </a:r>
            <a:r>
              <a:rPr lang="en-US" sz="9200" b="1" dirty="0">
                <a:solidFill>
                  <a:srgbClr val="4D4D4D"/>
                </a:solidFill>
                <a:latin typeface="Aleo" panose="020F0502020204030203" pitchFamily="34" charset="0"/>
                <a:ea typeface="Aleo Regular" charset="0"/>
                <a:cs typeface="Aleo Regular" charset="0"/>
                <a:sym typeface="Aleo Regular" charset="0"/>
              </a:rPr>
              <a:t>strategy</a:t>
            </a:r>
            <a:endParaRPr lang="en-US" dirty="0"/>
          </a:p>
        </p:txBody>
      </p:sp>
      <p:graphicFrame>
        <p:nvGraphicFramePr>
          <p:cNvPr id="44" name="Chart 45"/>
          <p:cNvGraphicFramePr/>
          <p:nvPr>
            <p:extLst>
              <p:ext uri="{D42A27DB-BD31-4B8C-83A1-F6EECF244321}">
                <p14:modId xmlns:p14="http://schemas.microsoft.com/office/powerpoint/2010/main" val="637181506"/>
              </p:ext>
            </p:extLst>
          </p:nvPr>
        </p:nvGraphicFramePr>
        <p:xfrm>
          <a:off x="7468273" y="4051154"/>
          <a:ext cx="9650288" cy="6734023"/>
        </p:xfrm>
        <a:graphic>
          <a:graphicData uri="http://schemas.openxmlformats.org/drawingml/2006/chart">
            <c:chart xmlns:c="http://schemas.openxmlformats.org/drawingml/2006/chart" xmlns:r="http://schemas.openxmlformats.org/officeDocument/2006/relationships" r:id="rId5"/>
          </a:graphicData>
        </a:graphic>
      </p:graphicFrame>
      <p:sp>
        <p:nvSpPr>
          <p:cNvPr id="93214" name="AutoShape 30"/>
          <p:cNvSpPr>
            <a:spLocks/>
          </p:cNvSpPr>
          <p:nvPr/>
        </p:nvSpPr>
        <p:spPr bwMode="auto">
          <a:xfrm>
            <a:off x="10805632" y="9074304"/>
            <a:ext cx="1676400" cy="685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900" b="1" dirty="0" smtClean="0">
                <a:solidFill>
                  <a:srgbClr val="FFFFFF"/>
                </a:solidFill>
                <a:latin typeface="Aleo" panose="020F0502020204030203" pitchFamily="34" charset="0"/>
                <a:ea typeface="Aleo Regular" charset="0"/>
                <a:cs typeface="Aleo Regular" charset="0"/>
                <a:sym typeface="Aleo Regular" charset="0"/>
              </a:rPr>
              <a:t>20%</a:t>
            </a:r>
            <a:endParaRPr lang="en-US" dirty="0"/>
          </a:p>
        </p:txBody>
      </p:sp>
      <p:sp>
        <p:nvSpPr>
          <p:cNvPr id="93215" name="AutoShape 31"/>
          <p:cNvSpPr>
            <a:spLocks/>
          </p:cNvSpPr>
          <p:nvPr/>
        </p:nvSpPr>
        <p:spPr bwMode="auto">
          <a:xfrm>
            <a:off x="9940189" y="5681494"/>
            <a:ext cx="1676400" cy="685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900" b="1" dirty="0">
                <a:solidFill>
                  <a:srgbClr val="FFFFFF"/>
                </a:solidFill>
                <a:latin typeface="Aleo" panose="020F0502020204030203" pitchFamily="34" charset="0"/>
                <a:ea typeface="Aleo Regular" charset="0"/>
                <a:cs typeface="Aleo Regular" charset="0"/>
                <a:sym typeface="Aleo Regular" charset="0"/>
              </a:rPr>
              <a:t>40%</a:t>
            </a:r>
            <a:endParaRPr lang="en-US" dirty="0"/>
          </a:p>
        </p:txBody>
      </p:sp>
      <p:sp>
        <p:nvSpPr>
          <p:cNvPr id="93216" name="AutoShape 32"/>
          <p:cNvSpPr>
            <a:spLocks/>
          </p:cNvSpPr>
          <p:nvPr/>
        </p:nvSpPr>
        <p:spPr bwMode="auto">
          <a:xfrm>
            <a:off x="13465176" y="6441950"/>
            <a:ext cx="1676400" cy="685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900" b="1" dirty="0" smtClean="0">
                <a:solidFill>
                  <a:srgbClr val="FFFFFF"/>
                </a:solidFill>
                <a:latin typeface="Aleo" panose="020F0502020204030203" pitchFamily="34" charset="0"/>
                <a:ea typeface="Aleo Regular" charset="0"/>
                <a:cs typeface="Aleo Regular" charset="0"/>
                <a:sym typeface="Aleo Regular" charset="0"/>
              </a:rPr>
              <a:t>10%</a:t>
            </a:r>
            <a:endParaRPr lang="en-US" dirty="0"/>
          </a:p>
        </p:txBody>
      </p:sp>
      <p:sp>
        <p:nvSpPr>
          <p:cNvPr id="93217" name="AutoShape 33"/>
          <p:cNvSpPr>
            <a:spLocks/>
          </p:cNvSpPr>
          <p:nvPr/>
        </p:nvSpPr>
        <p:spPr bwMode="auto">
          <a:xfrm>
            <a:off x="13114962" y="8343115"/>
            <a:ext cx="1676400" cy="685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900" b="1" dirty="0">
                <a:solidFill>
                  <a:srgbClr val="FFFFFF"/>
                </a:solidFill>
                <a:latin typeface="Aleo" panose="020F0502020204030203" pitchFamily="34" charset="0"/>
                <a:ea typeface="Aleo Regular" charset="0"/>
                <a:cs typeface="Aleo Regular" charset="0"/>
                <a:sym typeface="Aleo Regular" charset="0"/>
              </a:rPr>
              <a:t>2</a:t>
            </a:r>
            <a:r>
              <a:rPr lang="en-US" sz="3900" b="1" dirty="0" smtClean="0">
                <a:solidFill>
                  <a:srgbClr val="FFFFFF"/>
                </a:solidFill>
                <a:latin typeface="Aleo" panose="020F0502020204030203" pitchFamily="34" charset="0"/>
                <a:ea typeface="Aleo Regular" charset="0"/>
                <a:cs typeface="Aleo Regular" charset="0"/>
                <a:sym typeface="Aleo Regular" charset="0"/>
              </a:rPr>
              <a:t>0</a:t>
            </a:r>
            <a:r>
              <a:rPr lang="en-US" sz="3900" b="1" dirty="0">
                <a:solidFill>
                  <a:srgbClr val="FFFFFF"/>
                </a:solidFill>
                <a:latin typeface="Aleo" panose="020F0502020204030203" pitchFamily="34" charset="0"/>
                <a:ea typeface="Aleo Regular" charset="0"/>
                <a:cs typeface="Aleo Regular" charset="0"/>
                <a:sym typeface="Aleo Regular" charset="0"/>
              </a:rPr>
              <a:t>%</a:t>
            </a:r>
            <a:endParaRPr lang="en-US" dirty="0"/>
          </a:p>
        </p:txBody>
      </p:sp>
      <p:sp>
        <p:nvSpPr>
          <p:cNvPr id="93218" name="AutoShape 34"/>
          <p:cNvSpPr>
            <a:spLocks/>
          </p:cNvSpPr>
          <p:nvPr/>
        </p:nvSpPr>
        <p:spPr bwMode="auto">
          <a:xfrm>
            <a:off x="11168063" y="6259513"/>
            <a:ext cx="2095500" cy="20955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CFCFC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191" name="AutoShape 7"/>
          <p:cNvSpPr>
            <a:spLocks/>
          </p:cNvSpPr>
          <p:nvPr/>
        </p:nvSpPr>
        <p:spPr bwMode="auto">
          <a:xfrm>
            <a:off x="17360748" y="11557730"/>
            <a:ext cx="25527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ECA433"/>
                </a:solidFill>
                <a:latin typeface="Aleo" panose="020F0502020204030203" pitchFamily="34" charset="0"/>
                <a:ea typeface="Aleo Regular" charset="0"/>
                <a:cs typeface="Aleo Regular" charset="0"/>
                <a:sym typeface="Aleo Regular" charset="0"/>
              </a:rPr>
              <a:t>Referrals</a:t>
            </a:r>
            <a:endParaRPr lang="en-US" dirty="0"/>
          </a:p>
        </p:txBody>
      </p:sp>
      <p:sp>
        <p:nvSpPr>
          <p:cNvPr id="93223" name="Line 39"/>
          <p:cNvSpPr>
            <a:spLocks noChangeShapeType="1"/>
          </p:cNvSpPr>
          <p:nvPr/>
        </p:nvSpPr>
        <p:spPr bwMode="auto">
          <a:xfrm flipH="1" flipV="1">
            <a:off x="14791362" y="9256890"/>
            <a:ext cx="3058959" cy="987055"/>
          </a:xfrm>
          <a:prstGeom prst="line">
            <a:avLst/>
          </a:prstGeom>
          <a:noFill/>
          <a:ln w="38100" cap="flat" cmpd="sng">
            <a:solidFill>
              <a:srgbClr val="D87F29"/>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93195" name="AutoShape 11"/>
          <p:cNvSpPr>
            <a:spLocks/>
          </p:cNvSpPr>
          <p:nvPr/>
        </p:nvSpPr>
        <p:spPr bwMode="auto">
          <a:xfrm>
            <a:off x="15793093" y="12139493"/>
            <a:ext cx="5854700" cy="1092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dirty="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In-app advertising of </a:t>
            </a:r>
            <a:r>
              <a:rPr lang="en-US" sz="3200" dirty="0" err="1">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t>
            </a:r>
            <a:r>
              <a:rPr lang="en-US" sz="3200" dirty="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in referral partner </a:t>
            </a:r>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apps.</a:t>
            </a:r>
            <a:endParaRPr lang="en-US" dirty="0"/>
          </a:p>
        </p:txBody>
      </p:sp>
      <p:sp>
        <p:nvSpPr>
          <p:cNvPr id="93201" name="AutoShape 17"/>
          <p:cNvSpPr>
            <a:spLocks/>
          </p:cNvSpPr>
          <p:nvPr/>
        </p:nvSpPr>
        <p:spPr bwMode="auto">
          <a:xfrm>
            <a:off x="17746511" y="9651143"/>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4932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02" name="AutoShape 18"/>
          <p:cNvSpPr>
            <a:spLocks/>
          </p:cNvSpPr>
          <p:nvPr/>
        </p:nvSpPr>
        <p:spPr bwMode="auto">
          <a:xfrm>
            <a:off x="18464061" y="10095643"/>
            <a:ext cx="1009650" cy="1249362"/>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DD801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93203" name="AutoShape 19"/>
          <p:cNvSpPr>
            <a:spLocks/>
          </p:cNvSpPr>
          <p:nvPr/>
        </p:nvSpPr>
        <p:spPr bwMode="auto">
          <a:xfrm>
            <a:off x="18064011" y="998134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7A45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19" name="AutoShape 35"/>
          <p:cNvSpPr>
            <a:spLocks/>
          </p:cNvSpPr>
          <p:nvPr/>
        </p:nvSpPr>
        <p:spPr bwMode="auto">
          <a:xfrm>
            <a:off x="14600863" y="9112107"/>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D87F29"/>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D87F29"/>
              </a:solidFill>
              <a:effectLst>
                <a:outerShdw blurRad="38100" dist="38100" dir="2700000" algn="tl">
                  <a:srgbClr val="C0C0C0"/>
                </a:outerShdw>
              </a:effectLst>
            </a:endParaRPr>
          </a:p>
        </p:txBody>
      </p:sp>
      <p:sp>
        <p:nvSpPr>
          <p:cNvPr id="93190" name="AutoShape 6"/>
          <p:cNvSpPr>
            <a:spLocks/>
          </p:cNvSpPr>
          <p:nvPr/>
        </p:nvSpPr>
        <p:spPr bwMode="auto">
          <a:xfrm>
            <a:off x="17352811" y="7812739"/>
            <a:ext cx="5854700" cy="1393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Traditional printed media distributed at partner cafes, restaurants and events.</a:t>
            </a:r>
            <a:endParaRPr lang="en-US" dirty="0"/>
          </a:p>
        </p:txBody>
      </p:sp>
      <p:sp>
        <p:nvSpPr>
          <p:cNvPr id="93194" name="AutoShape 10"/>
          <p:cNvSpPr>
            <a:spLocks/>
          </p:cNvSpPr>
          <p:nvPr/>
        </p:nvSpPr>
        <p:spPr bwMode="auto">
          <a:xfrm>
            <a:off x="18064011" y="7031690"/>
            <a:ext cx="43688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45596F"/>
                </a:solidFill>
                <a:latin typeface="Aleo" panose="020F0502020204030203" pitchFamily="34" charset="0"/>
                <a:ea typeface="Aleo Regular" charset="0"/>
                <a:cs typeface="Aleo Regular" charset="0"/>
                <a:sym typeface="Aleo Regular" charset="0"/>
              </a:rPr>
              <a:t>Printed Media</a:t>
            </a:r>
            <a:endParaRPr lang="en-US" dirty="0"/>
          </a:p>
        </p:txBody>
      </p:sp>
      <p:sp>
        <p:nvSpPr>
          <p:cNvPr id="93198" name="AutoShape 14"/>
          <p:cNvSpPr>
            <a:spLocks/>
          </p:cNvSpPr>
          <p:nvPr/>
        </p:nvSpPr>
        <p:spPr bwMode="auto">
          <a:xfrm>
            <a:off x="19408624" y="5175903"/>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37475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199" name="AutoShape 15"/>
          <p:cNvSpPr>
            <a:spLocks/>
          </p:cNvSpPr>
          <p:nvPr/>
        </p:nvSpPr>
        <p:spPr bwMode="auto">
          <a:xfrm>
            <a:off x="20134111" y="5621990"/>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600" y="10617"/>
                  <a:pt x="19743" y="4539"/>
                  <a:pt x="19743" y="4539"/>
                </a:cubicBezTo>
                <a:lnTo>
                  <a:pt x="9365" y="0"/>
                </a:lnTo>
                <a:cubicBezTo>
                  <a:pt x="9365" y="0"/>
                  <a:pt x="16452" y="6663"/>
                  <a:pt x="11643" y="12593"/>
                </a:cubicBezTo>
                <a:cubicBezTo>
                  <a:pt x="6987" y="18335"/>
                  <a:pt x="0" y="16694"/>
                  <a:pt x="0" y="16694"/>
                </a:cubicBezTo>
                <a:close/>
              </a:path>
            </a:pathLst>
          </a:custGeom>
          <a:solidFill>
            <a:srgbClr val="21313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93200" name="AutoShape 16"/>
          <p:cNvSpPr>
            <a:spLocks/>
          </p:cNvSpPr>
          <p:nvPr/>
        </p:nvSpPr>
        <p:spPr bwMode="auto">
          <a:xfrm>
            <a:off x="19738824" y="550610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41576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21" name="AutoShape 37"/>
          <p:cNvSpPr>
            <a:spLocks/>
          </p:cNvSpPr>
          <p:nvPr/>
        </p:nvSpPr>
        <p:spPr bwMode="auto">
          <a:xfrm>
            <a:off x="15099978" y="6505433"/>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24313C"/>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23313C"/>
              </a:solidFill>
              <a:effectLst>
                <a:outerShdw blurRad="38100" dist="38100" dir="2700000" algn="tl">
                  <a:srgbClr val="C0C0C0"/>
                </a:outerShdw>
              </a:effectLst>
            </a:endParaRPr>
          </a:p>
        </p:txBody>
      </p:sp>
      <p:sp>
        <p:nvSpPr>
          <p:cNvPr id="93225" name="Line 41"/>
          <p:cNvSpPr>
            <a:spLocks noChangeShapeType="1"/>
          </p:cNvSpPr>
          <p:nvPr/>
        </p:nvSpPr>
        <p:spPr bwMode="auto">
          <a:xfrm flipH="1">
            <a:off x="15296186" y="6080001"/>
            <a:ext cx="4125136" cy="495883"/>
          </a:xfrm>
          <a:prstGeom prst="line">
            <a:avLst/>
          </a:prstGeom>
          <a:noFill/>
          <a:ln w="38100" cap="flat" cmpd="sng">
            <a:solidFill>
              <a:srgbClr val="23313C"/>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93185" name="AutoShape 1"/>
          <p:cNvSpPr>
            <a:spLocks/>
          </p:cNvSpPr>
          <p:nvPr/>
        </p:nvSpPr>
        <p:spPr bwMode="auto">
          <a:xfrm>
            <a:off x="4237311" y="3597108"/>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186" name="AutoShape 2"/>
          <p:cNvSpPr>
            <a:spLocks/>
          </p:cNvSpPr>
          <p:nvPr/>
        </p:nvSpPr>
        <p:spPr bwMode="auto">
          <a:xfrm>
            <a:off x="4937398" y="4055895"/>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63325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93187" name="AutoShape 3"/>
          <p:cNvSpPr>
            <a:spLocks/>
          </p:cNvSpPr>
          <p:nvPr/>
        </p:nvSpPr>
        <p:spPr bwMode="auto">
          <a:xfrm>
            <a:off x="4554811" y="3940008"/>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87437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193" name="AutoShape 9"/>
          <p:cNvSpPr>
            <a:spLocks/>
          </p:cNvSpPr>
          <p:nvPr/>
        </p:nvSpPr>
        <p:spPr bwMode="auto">
          <a:xfrm>
            <a:off x="2879998" y="5567195"/>
            <a:ext cx="43688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915478"/>
                </a:solidFill>
                <a:latin typeface="Aleo" panose="020F0502020204030203" pitchFamily="34" charset="0"/>
                <a:ea typeface="Aleo Regular" charset="0"/>
                <a:cs typeface="Aleo Regular" charset="0"/>
                <a:sym typeface="Aleo Regular" charset="0"/>
              </a:rPr>
              <a:t>Reviews</a:t>
            </a:r>
            <a:endParaRPr lang="en-US" dirty="0"/>
          </a:p>
        </p:txBody>
      </p:sp>
      <p:sp>
        <p:nvSpPr>
          <p:cNvPr id="93209" name="AutoShape 25"/>
          <p:cNvSpPr>
            <a:spLocks/>
          </p:cNvSpPr>
          <p:nvPr/>
        </p:nvSpPr>
        <p:spPr bwMode="auto">
          <a:xfrm>
            <a:off x="18382304" y="10109763"/>
            <a:ext cx="457200" cy="850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177" y="18021"/>
                </a:moveTo>
                <a:lnTo>
                  <a:pt x="2422" y="18021"/>
                </a:lnTo>
                <a:lnTo>
                  <a:pt x="2422" y="3578"/>
                </a:lnTo>
                <a:lnTo>
                  <a:pt x="19177" y="3578"/>
                </a:lnTo>
                <a:cubicBezTo>
                  <a:pt x="19177" y="3578"/>
                  <a:pt x="19177" y="18021"/>
                  <a:pt x="19177" y="18021"/>
                </a:cubicBezTo>
                <a:close/>
                <a:moveTo>
                  <a:pt x="10896" y="20606"/>
                </a:moveTo>
                <a:cubicBezTo>
                  <a:pt x="10043" y="20606"/>
                  <a:pt x="9351" y="20231"/>
                  <a:pt x="9351" y="19768"/>
                </a:cubicBezTo>
                <a:cubicBezTo>
                  <a:pt x="9351" y="19304"/>
                  <a:pt x="10043" y="18929"/>
                  <a:pt x="10896" y="18929"/>
                </a:cubicBezTo>
                <a:cubicBezTo>
                  <a:pt x="11750" y="18929"/>
                  <a:pt x="12441" y="19304"/>
                  <a:pt x="12441" y="19768"/>
                </a:cubicBezTo>
                <a:cubicBezTo>
                  <a:pt x="12441" y="20231"/>
                  <a:pt x="11750" y="20606"/>
                  <a:pt x="10896" y="20606"/>
                </a:cubicBezTo>
                <a:close/>
                <a:moveTo>
                  <a:pt x="9109" y="1584"/>
                </a:moveTo>
                <a:lnTo>
                  <a:pt x="12682" y="1584"/>
                </a:lnTo>
                <a:cubicBezTo>
                  <a:pt x="12896" y="1584"/>
                  <a:pt x="13069" y="1678"/>
                  <a:pt x="13069" y="1794"/>
                </a:cubicBezTo>
                <a:cubicBezTo>
                  <a:pt x="13069" y="1910"/>
                  <a:pt x="12896" y="2003"/>
                  <a:pt x="12682" y="2003"/>
                </a:cubicBezTo>
                <a:lnTo>
                  <a:pt x="9109" y="2003"/>
                </a:lnTo>
                <a:cubicBezTo>
                  <a:pt x="8896" y="2003"/>
                  <a:pt x="8723" y="1910"/>
                  <a:pt x="8723" y="1794"/>
                </a:cubicBezTo>
                <a:cubicBezTo>
                  <a:pt x="8723" y="1678"/>
                  <a:pt x="8896" y="1584"/>
                  <a:pt x="9109" y="1584"/>
                </a:cubicBezTo>
                <a:close/>
                <a:moveTo>
                  <a:pt x="18413" y="0"/>
                </a:moveTo>
                <a:lnTo>
                  <a:pt x="3186" y="0"/>
                </a:lnTo>
                <a:cubicBezTo>
                  <a:pt x="1426" y="0"/>
                  <a:pt x="0" y="774"/>
                  <a:pt x="0" y="1730"/>
                </a:cubicBezTo>
                <a:lnTo>
                  <a:pt x="0" y="19869"/>
                </a:lnTo>
                <a:cubicBezTo>
                  <a:pt x="0" y="20825"/>
                  <a:pt x="1426" y="21600"/>
                  <a:pt x="3186" y="21600"/>
                </a:cubicBezTo>
                <a:lnTo>
                  <a:pt x="18413" y="21600"/>
                </a:lnTo>
                <a:cubicBezTo>
                  <a:pt x="20173" y="21600"/>
                  <a:pt x="21600" y="20825"/>
                  <a:pt x="21600" y="19869"/>
                </a:cubicBezTo>
                <a:lnTo>
                  <a:pt x="21600" y="1730"/>
                </a:lnTo>
                <a:cubicBezTo>
                  <a:pt x="21600" y="774"/>
                  <a:pt x="20173" y="0"/>
                  <a:pt x="18413"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93197" name="AutoShape 13"/>
          <p:cNvSpPr>
            <a:spLocks/>
          </p:cNvSpPr>
          <p:nvPr/>
        </p:nvSpPr>
        <p:spPr bwMode="auto">
          <a:xfrm>
            <a:off x="2511698" y="6284745"/>
            <a:ext cx="5143500" cy="15176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dirty="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User and professional reviews are key to </a:t>
            </a:r>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getting noticed for any app.</a:t>
            </a:r>
            <a:endParaRPr lang="en-US" dirty="0"/>
          </a:p>
        </p:txBody>
      </p:sp>
      <p:sp>
        <p:nvSpPr>
          <p:cNvPr id="93224" name="AutoShape 40"/>
          <p:cNvSpPr>
            <a:spLocks/>
          </p:cNvSpPr>
          <p:nvPr/>
        </p:nvSpPr>
        <p:spPr bwMode="auto">
          <a:xfrm>
            <a:off x="9778310" y="5632934"/>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7B3B65"/>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93226" name="Line 42"/>
          <p:cNvSpPr>
            <a:spLocks noChangeShapeType="1"/>
          </p:cNvSpPr>
          <p:nvPr/>
        </p:nvSpPr>
        <p:spPr bwMode="auto">
          <a:xfrm flipH="1" flipV="1">
            <a:off x="5945460" y="4584955"/>
            <a:ext cx="3833540" cy="1096539"/>
          </a:xfrm>
          <a:prstGeom prst="line">
            <a:avLst/>
          </a:prstGeom>
          <a:noFill/>
          <a:ln w="38100" cap="flat" cmpd="sng">
            <a:solidFill>
              <a:srgbClr val="793665"/>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93192" name="AutoShape 8"/>
          <p:cNvSpPr>
            <a:spLocks/>
          </p:cNvSpPr>
          <p:nvPr/>
        </p:nvSpPr>
        <p:spPr bwMode="auto">
          <a:xfrm>
            <a:off x="2846018" y="10989893"/>
            <a:ext cx="43688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rgbClr val="64C6C0"/>
                </a:solidFill>
                <a:latin typeface="Aleo" panose="020F0502020204030203" pitchFamily="34" charset="0"/>
                <a:ea typeface="Aleo Regular" charset="0"/>
                <a:cs typeface="Aleo Regular" charset="0"/>
                <a:sym typeface="Aleo Regular" charset="0"/>
              </a:rPr>
              <a:t>Social Media</a:t>
            </a:r>
            <a:endParaRPr lang="en-US" dirty="0"/>
          </a:p>
        </p:txBody>
      </p:sp>
      <p:sp>
        <p:nvSpPr>
          <p:cNvPr id="93196" name="AutoShape 12"/>
          <p:cNvSpPr>
            <a:spLocks/>
          </p:cNvSpPr>
          <p:nvPr/>
        </p:nvSpPr>
        <p:spPr bwMode="auto">
          <a:xfrm>
            <a:off x="2452318" y="11739193"/>
            <a:ext cx="5143500" cy="14430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Auto-posting of  user activity to Facebook, Twitter and other social media hubs.</a:t>
            </a:r>
            <a:endParaRPr lang="en-US" dirty="0"/>
          </a:p>
        </p:txBody>
      </p:sp>
      <p:sp>
        <p:nvSpPr>
          <p:cNvPr id="93204" name="AutoShape 20"/>
          <p:cNvSpPr>
            <a:spLocks/>
          </p:cNvSpPr>
          <p:nvPr/>
        </p:nvSpPr>
        <p:spPr bwMode="auto">
          <a:xfrm>
            <a:off x="4127131" y="8905506"/>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5CBCB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05" name="AutoShape 21"/>
          <p:cNvSpPr>
            <a:spLocks/>
          </p:cNvSpPr>
          <p:nvPr/>
        </p:nvSpPr>
        <p:spPr bwMode="auto">
          <a:xfrm>
            <a:off x="4852618" y="9351593"/>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3E9789"/>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93206" name="AutoShape 22"/>
          <p:cNvSpPr>
            <a:spLocks/>
          </p:cNvSpPr>
          <p:nvPr/>
        </p:nvSpPr>
        <p:spPr bwMode="auto">
          <a:xfrm>
            <a:off x="4457331" y="9235706"/>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69C8BE"/>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93220" name="AutoShape 36"/>
          <p:cNvSpPr>
            <a:spLocks/>
          </p:cNvSpPr>
          <p:nvPr/>
        </p:nvSpPr>
        <p:spPr bwMode="auto">
          <a:xfrm>
            <a:off x="10977563" y="10071585"/>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65BEB4"/>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65BEB4"/>
              </a:solidFill>
              <a:effectLst>
                <a:outerShdw blurRad="38100" dist="38100" dir="2700000" algn="tl">
                  <a:srgbClr val="C0C0C0"/>
                </a:outerShdw>
              </a:effectLst>
            </a:endParaRPr>
          </a:p>
        </p:txBody>
      </p:sp>
      <p:sp>
        <p:nvSpPr>
          <p:cNvPr id="93222" name="Line 38"/>
          <p:cNvSpPr>
            <a:spLocks noChangeShapeType="1"/>
          </p:cNvSpPr>
          <p:nvPr/>
        </p:nvSpPr>
        <p:spPr bwMode="auto">
          <a:xfrm flipH="1" flipV="1">
            <a:off x="5855581" y="9786766"/>
            <a:ext cx="5121980" cy="379275"/>
          </a:xfrm>
          <a:prstGeom prst="line">
            <a:avLst/>
          </a:prstGeom>
          <a:noFill/>
          <a:ln w="38100" cap="flat" cmpd="sng">
            <a:solidFill>
              <a:srgbClr val="65BEB4"/>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45" name="AutoShape 3"/>
          <p:cNvSpPr>
            <a:spLocks/>
          </p:cNvSpPr>
          <p:nvPr/>
        </p:nvSpPr>
        <p:spPr bwMode="auto">
          <a:xfrm>
            <a:off x="4820539" y="9416965"/>
            <a:ext cx="354670" cy="68205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901" y="7061"/>
                </a:moveTo>
                <a:lnTo>
                  <a:pt x="0" y="7061"/>
                </a:lnTo>
                <a:lnTo>
                  <a:pt x="0" y="10753"/>
                </a:lnTo>
                <a:lnTo>
                  <a:pt x="4901" y="10753"/>
                </a:lnTo>
                <a:lnTo>
                  <a:pt x="4901" y="21600"/>
                </a:lnTo>
                <a:lnTo>
                  <a:pt x="14324" y="21600"/>
                </a:lnTo>
                <a:lnTo>
                  <a:pt x="14324" y="10707"/>
                </a:lnTo>
                <a:lnTo>
                  <a:pt x="20899" y="10707"/>
                </a:lnTo>
                <a:lnTo>
                  <a:pt x="21599" y="7061"/>
                </a:lnTo>
                <a:lnTo>
                  <a:pt x="14324" y="7061"/>
                </a:lnTo>
                <a:cubicBezTo>
                  <a:pt x="14324" y="7061"/>
                  <a:pt x="14324" y="5699"/>
                  <a:pt x="14324" y="4984"/>
                </a:cubicBezTo>
                <a:cubicBezTo>
                  <a:pt x="14324" y="4124"/>
                  <a:pt x="14700" y="3784"/>
                  <a:pt x="16501" y="3784"/>
                </a:cubicBezTo>
                <a:cubicBezTo>
                  <a:pt x="17950" y="3784"/>
                  <a:pt x="21599" y="3784"/>
                  <a:pt x="21599" y="3784"/>
                </a:cubicBezTo>
                <a:lnTo>
                  <a:pt x="21599" y="0"/>
                </a:lnTo>
                <a:cubicBezTo>
                  <a:pt x="21599" y="0"/>
                  <a:pt x="16224" y="0"/>
                  <a:pt x="15075" y="0"/>
                </a:cubicBezTo>
                <a:cubicBezTo>
                  <a:pt x="8062" y="0"/>
                  <a:pt x="4901" y="1424"/>
                  <a:pt x="4901" y="4153"/>
                </a:cubicBezTo>
                <a:cubicBezTo>
                  <a:pt x="4901" y="6530"/>
                  <a:pt x="4901" y="7061"/>
                  <a:pt x="4901" y="706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48" name="AutoShape 32"/>
          <p:cNvSpPr>
            <a:spLocks/>
          </p:cNvSpPr>
          <p:nvPr/>
        </p:nvSpPr>
        <p:spPr bwMode="auto">
          <a:xfrm>
            <a:off x="12768064" y="5336839"/>
            <a:ext cx="1676400" cy="685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900" b="1" dirty="0" smtClean="0">
                <a:solidFill>
                  <a:srgbClr val="FFFFFF"/>
                </a:solidFill>
                <a:latin typeface="Aleo" panose="020F0502020204030203" pitchFamily="34" charset="0"/>
                <a:ea typeface="Aleo Regular" charset="0"/>
                <a:cs typeface="Aleo Regular" charset="0"/>
                <a:sym typeface="Aleo Regular" charset="0"/>
              </a:rPr>
              <a:t>10%</a:t>
            </a:r>
            <a:endParaRPr lang="en-US" dirty="0"/>
          </a:p>
        </p:txBody>
      </p:sp>
      <p:sp>
        <p:nvSpPr>
          <p:cNvPr id="50" name="AutoShape 6"/>
          <p:cNvSpPr>
            <a:spLocks/>
          </p:cNvSpPr>
          <p:nvPr/>
        </p:nvSpPr>
        <p:spPr bwMode="auto">
          <a:xfrm>
            <a:off x="15266292" y="3451726"/>
            <a:ext cx="5854700" cy="1393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Distributed through industry events, dog groups and dog parks.</a:t>
            </a:r>
            <a:endParaRPr lang="en-US" dirty="0"/>
          </a:p>
        </p:txBody>
      </p:sp>
      <p:sp>
        <p:nvSpPr>
          <p:cNvPr id="58" name="Line 41"/>
          <p:cNvSpPr>
            <a:spLocks noChangeShapeType="1"/>
          </p:cNvSpPr>
          <p:nvPr/>
        </p:nvSpPr>
        <p:spPr bwMode="auto">
          <a:xfrm flipH="1">
            <a:off x="14110070" y="2214871"/>
            <a:ext cx="2402410" cy="2626011"/>
          </a:xfrm>
          <a:prstGeom prst="line">
            <a:avLst/>
          </a:prstGeom>
          <a:noFill/>
          <a:ln w="38100" cap="flat" cmpd="sng">
            <a:solidFill>
              <a:schemeClr val="bg1">
                <a:lumMod val="50000"/>
              </a:schemeClr>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51" name="AutoShape 10"/>
          <p:cNvSpPr>
            <a:spLocks/>
          </p:cNvSpPr>
          <p:nvPr/>
        </p:nvSpPr>
        <p:spPr bwMode="auto">
          <a:xfrm>
            <a:off x="15994403" y="2614570"/>
            <a:ext cx="43688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4400" b="1" dirty="0" smtClean="0">
                <a:solidFill>
                  <a:schemeClr val="bg1">
                    <a:lumMod val="50000"/>
                  </a:schemeClr>
                </a:solidFill>
                <a:latin typeface="Aleo" panose="020F0502020204030203" pitchFamily="34" charset="0"/>
                <a:ea typeface="Aleo Regular" charset="0"/>
                <a:cs typeface="Aleo Regular" charset="0"/>
                <a:sym typeface="Aleo Regular" charset="0"/>
              </a:rPr>
              <a:t>Merchandise</a:t>
            </a:r>
            <a:endParaRPr lang="en-US" dirty="0">
              <a:solidFill>
                <a:schemeClr val="bg1">
                  <a:lumMod val="50000"/>
                </a:schemeClr>
              </a:solidFill>
            </a:endParaRPr>
          </a:p>
        </p:txBody>
      </p:sp>
      <p:sp>
        <p:nvSpPr>
          <p:cNvPr id="52" name="AutoShape 14"/>
          <p:cNvSpPr>
            <a:spLocks/>
          </p:cNvSpPr>
          <p:nvPr/>
        </p:nvSpPr>
        <p:spPr bwMode="auto">
          <a:xfrm>
            <a:off x="16229193" y="742486"/>
            <a:ext cx="1738622" cy="177792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chemeClr val="bg1">
              <a:lumMod val="50000"/>
            </a:schemeClr>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53" name="AutoShape 15"/>
          <p:cNvSpPr>
            <a:spLocks/>
          </p:cNvSpPr>
          <p:nvPr/>
        </p:nvSpPr>
        <p:spPr bwMode="auto">
          <a:xfrm>
            <a:off x="16944528" y="1206979"/>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600" y="10617"/>
                  <a:pt x="19743" y="4539"/>
                  <a:pt x="19743" y="4539"/>
                </a:cubicBezTo>
                <a:lnTo>
                  <a:pt x="9365" y="0"/>
                </a:lnTo>
                <a:cubicBezTo>
                  <a:pt x="9365" y="0"/>
                  <a:pt x="16452" y="6663"/>
                  <a:pt x="11643" y="12593"/>
                </a:cubicBezTo>
                <a:cubicBezTo>
                  <a:pt x="6987" y="18335"/>
                  <a:pt x="0" y="16694"/>
                  <a:pt x="0" y="16694"/>
                </a:cubicBezTo>
                <a:close/>
              </a:path>
            </a:pathLst>
          </a:custGeom>
          <a:solidFill>
            <a:srgbClr val="4D4D4D"/>
          </a:solidFill>
          <a:ln>
            <a:noFill/>
          </a:ln>
          <a:effectLst/>
          <a:extLst/>
        </p:spPr>
        <p:txBody>
          <a:bodyPr lIns="0" tIns="0" rIns="0" bIns="0" anchor="ctr"/>
          <a:lstStyle/>
          <a:p>
            <a:endParaRPr lang="en-US"/>
          </a:p>
        </p:txBody>
      </p:sp>
      <p:sp>
        <p:nvSpPr>
          <p:cNvPr id="54" name="AutoShape 16"/>
          <p:cNvSpPr>
            <a:spLocks/>
          </p:cNvSpPr>
          <p:nvPr/>
        </p:nvSpPr>
        <p:spPr bwMode="auto">
          <a:xfrm>
            <a:off x="16574164" y="1091092"/>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chemeClr val="bg1">
              <a:lumMod val="65000"/>
            </a:schemeClr>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55" name="AutoShape 23"/>
          <p:cNvSpPr>
            <a:spLocks/>
          </p:cNvSpPr>
          <p:nvPr/>
        </p:nvSpPr>
        <p:spPr bwMode="auto">
          <a:xfrm>
            <a:off x="16753551" y="1816579"/>
            <a:ext cx="147638" cy="1476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99" y="14785"/>
                </a:moveTo>
                <a:cubicBezTo>
                  <a:pt x="8601" y="14785"/>
                  <a:pt x="6816" y="13000"/>
                  <a:pt x="6816" y="10799"/>
                </a:cubicBezTo>
                <a:cubicBezTo>
                  <a:pt x="6816" y="8599"/>
                  <a:pt x="8601" y="6816"/>
                  <a:pt x="10799" y="6816"/>
                </a:cubicBezTo>
                <a:cubicBezTo>
                  <a:pt x="13000" y="6816"/>
                  <a:pt x="14785" y="8599"/>
                  <a:pt x="14785" y="10799"/>
                </a:cubicBezTo>
                <a:cubicBezTo>
                  <a:pt x="14785" y="13000"/>
                  <a:pt x="13000" y="14785"/>
                  <a:pt x="10799" y="14785"/>
                </a:cubicBezTo>
                <a:close/>
                <a:moveTo>
                  <a:pt x="10799" y="0"/>
                </a:moveTo>
                <a:cubicBezTo>
                  <a:pt x="4835" y="0"/>
                  <a:pt x="0" y="4835"/>
                  <a:pt x="0" y="10799"/>
                </a:cubicBezTo>
                <a:cubicBezTo>
                  <a:pt x="0" y="16766"/>
                  <a:pt x="4835" y="21599"/>
                  <a:pt x="10799" y="21599"/>
                </a:cubicBezTo>
                <a:cubicBezTo>
                  <a:pt x="16766" y="21599"/>
                  <a:pt x="21599" y="16766"/>
                  <a:pt x="21599" y="10799"/>
                </a:cubicBezTo>
                <a:cubicBezTo>
                  <a:pt x="21599" y="4835"/>
                  <a:pt x="16766" y="0"/>
                  <a:pt x="10799"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56" name="AutoShape 24"/>
          <p:cNvSpPr>
            <a:spLocks/>
          </p:cNvSpPr>
          <p:nvPr/>
        </p:nvSpPr>
        <p:spPr bwMode="auto">
          <a:xfrm>
            <a:off x="16702751" y="1410179"/>
            <a:ext cx="862013" cy="5492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327" y="19765"/>
                </a:moveTo>
                <a:cubicBezTo>
                  <a:pt x="14950" y="19765"/>
                  <a:pt x="14644" y="19284"/>
                  <a:pt x="14644" y="18692"/>
                </a:cubicBezTo>
                <a:cubicBezTo>
                  <a:pt x="14644" y="18099"/>
                  <a:pt x="14950" y="17619"/>
                  <a:pt x="15327" y="17619"/>
                </a:cubicBezTo>
                <a:cubicBezTo>
                  <a:pt x="15705" y="17619"/>
                  <a:pt x="16011" y="18099"/>
                  <a:pt x="16011" y="18692"/>
                </a:cubicBezTo>
                <a:cubicBezTo>
                  <a:pt x="16011" y="19284"/>
                  <a:pt x="15705" y="19765"/>
                  <a:pt x="15327" y="19765"/>
                </a:cubicBezTo>
                <a:close/>
                <a:moveTo>
                  <a:pt x="6949" y="11911"/>
                </a:moveTo>
                <a:lnTo>
                  <a:pt x="3418" y="11911"/>
                </a:lnTo>
                <a:lnTo>
                  <a:pt x="3944" y="8491"/>
                </a:lnTo>
                <a:lnTo>
                  <a:pt x="6949" y="8491"/>
                </a:lnTo>
                <a:cubicBezTo>
                  <a:pt x="6949" y="8491"/>
                  <a:pt x="6949" y="11911"/>
                  <a:pt x="6949" y="11911"/>
                </a:cubicBezTo>
                <a:close/>
                <a:moveTo>
                  <a:pt x="4996" y="0"/>
                </a:moveTo>
                <a:lnTo>
                  <a:pt x="4996" y="6486"/>
                </a:lnTo>
                <a:lnTo>
                  <a:pt x="2892" y="6486"/>
                </a:lnTo>
                <a:lnTo>
                  <a:pt x="2216" y="11686"/>
                </a:lnTo>
                <a:lnTo>
                  <a:pt x="0" y="13380"/>
                </a:lnTo>
                <a:lnTo>
                  <a:pt x="0" y="18692"/>
                </a:lnTo>
                <a:lnTo>
                  <a:pt x="986" y="18692"/>
                </a:lnTo>
                <a:cubicBezTo>
                  <a:pt x="986" y="16787"/>
                  <a:pt x="1970" y="15242"/>
                  <a:pt x="3184" y="15242"/>
                </a:cubicBezTo>
                <a:cubicBezTo>
                  <a:pt x="4398" y="15242"/>
                  <a:pt x="5381" y="16787"/>
                  <a:pt x="5381" y="18692"/>
                </a:cubicBezTo>
                <a:lnTo>
                  <a:pt x="11044" y="18692"/>
                </a:lnTo>
                <a:lnTo>
                  <a:pt x="12434" y="16510"/>
                </a:lnTo>
                <a:lnTo>
                  <a:pt x="14104" y="16510"/>
                </a:lnTo>
                <a:cubicBezTo>
                  <a:pt x="13718" y="17043"/>
                  <a:pt x="13475" y="17823"/>
                  <a:pt x="13475" y="18692"/>
                </a:cubicBezTo>
                <a:cubicBezTo>
                  <a:pt x="13475" y="20298"/>
                  <a:pt x="14305" y="21599"/>
                  <a:pt x="15327" y="21599"/>
                </a:cubicBezTo>
                <a:cubicBezTo>
                  <a:pt x="16351" y="21599"/>
                  <a:pt x="17180" y="20298"/>
                  <a:pt x="17180" y="18692"/>
                </a:cubicBezTo>
                <a:cubicBezTo>
                  <a:pt x="17180" y="17823"/>
                  <a:pt x="16937" y="17043"/>
                  <a:pt x="16552" y="16510"/>
                </a:cubicBezTo>
                <a:lnTo>
                  <a:pt x="20510" y="16510"/>
                </a:lnTo>
                <a:lnTo>
                  <a:pt x="20510" y="15095"/>
                </a:lnTo>
                <a:lnTo>
                  <a:pt x="21599" y="15095"/>
                </a:lnTo>
                <a:lnTo>
                  <a:pt x="21599" y="0"/>
                </a:lnTo>
                <a:cubicBezTo>
                  <a:pt x="21599" y="0"/>
                  <a:pt x="4996" y="0"/>
                  <a:pt x="4996"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57" name="AutoShape 37"/>
          <p:cNvSpPr>
            <a:spLocks/>
          </p:cNvSpPr>
          <p:nvPr/>
        </p:nvSpPr>
        <p:spPr bwMode="auto">
          <a:xfrm>
            <a:off x="13919570" y="4829611"/>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chemeClr val="bg1"/>
          </a:solidFill>
          <a:ln w="50800" cap="flat" cmpd="sng">
            <a:solidFill>
              <a:schemeClr val="bg1">
                <a:lumMod val="50000"/>
              </a:schemeClr>
            </a:solidFill>
            <a:prstDash val="solid"/>
            <a:miter lim="0"/>
            <a:headEnd/>
            <a:tailEnd/>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23313C"/>
              </a:solidFill>
              <a:effectLst>
                <a:outerShdw blurRad="38100" dist="38100" dir="2700000" algn="tl">
                  <a:srgbClr val="C0C0C0"/>
                </a:outerShdw>
              </a:effectLst>
            </a:endParaRPr>
          </a:p>
        </p:txBody>
      </p:sp>
      <p:sp>
        <p:nvSpPr>
          <p:cNvPr id="65" name="AutoShape 44"/>
          <p:cNvSpPr>
            <a:spLocks/>
          </p:cNvSpPr>
          <p:nvPr/>
        </p:nvSpPr>
        <p:spPr bwMode="auto">
          <a:xfrm>
            <a:off x="19838806" y="5687664"/>
            <a:ext cx="734096" cy="71398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020" y="14910"/>
                </a:moveTo>
                <a:lnTo>
                  <a:pt x="8020" y="21599"/>
                </a:lnTo>
                <a:lnTo>
                  <a:pt x="11100" y="17950"/>
                </a:lnTo>
                <a:cubicBezTo>
                  <a:pt x="11100" y="17950"/>
                  <a:pt x="8020" y="14910"/>
                  <a:pt x="8020" y="14910"/>
                </a:cubicBezTo>
                <a:close/>
                <a:moveTo>
                  <a:pt x="21600" y="0"/>
                </a:moveTo>
                <a:lnTo>
                  <a:pt x="16009" y="20532"/>
                </a:lnTo>
                <a:lnTo>
                  <a:pt x="8883" y="13611"/>
                </a:lnTo>
                <a:lnTo>
                  <a:pt x="15906" y="6018"/>
                </a:lnTo>
                <a:lnTo>
                  <a:pt x="6493" y="12683"/>
                </a:lnTo>
                <a:lnTo>
                  <a:pt x="0" y="11066"/>
                </a:lnTo>
                <a:cubicBezTo>
                  <a:pt x="0" y="11066"/>
                  <a:pt x="21600" y="0"/>
                  <a:pt x="21600"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66" name="AutoShape 19"/>
          <p:cNvSpPr>
            <a:spLocks/>
          </p:cNvSpPr>
          <p:nvPr/>
        </p:nvSpPr>
        <p:spPr bwMode="auto">
          <a:xfrm>
            <a:off x="4777272" y="4131364"/>
            <a:ext cx="702051" cy="702051"/>
          </a:xfrm>
          <a:custGeom>
            <a:avLst/>
            <a:gdLst>
              <a:gd name="T0" fmla="*/ 10580 w 21161"/>
              <a:gd name="T1" fmla="*/ 10800 h 21600"/>
              <a:gd name="T2" fmla="*/ 10580 w 21161"/>
              <a:gd name="T3" fmla="*/ 10800 h 21600"/>
              <a:gd name="T4" fmla="*/ 10580 w 21161"/>
              <a:gd name="T5" fmla="*/ 10800 h 21600"/>
              <a:gd name="T6" fmla="*/ 10580 w 21161"/>
              <a:gd name="T7" fmla="*/ 10800 h 21600"/>
            </a:gdLst>
            <a:ahLst/>
            <a:cxnLst>
              <a:cxn ang="0">
                <a:pos x="T0" y="T1"/>
              </a:cxn>
              <a:cxn ang="0">
                <a:pos x="T2" y="T3"/>
              </a:cxn>
              <a:cxn ang="0">
                <a:pos x="T4" y="T5"/>
              </a:cxn>
              <a:cxn ang="0">
                <a:pos x="T6" y="T7"/>
              </a:cxn>
            </a:cxnLst>
            <a:rect l="0" t="0" r="r" b="b"/>
            <a:pathLst>
              <a:path w="21161" h="21600">
                <a:moveTo>
                  <a:pt x="20060" y="18059"/>
                </a:moveTo>
                <a:cubicBezTo>
                  <a:pt x="21457" y="16335"/>
                  <a:pt x="21599" y="13755"/>
                  <a:pt x="20051" y="11803"/>
                </a:cubicBezTo>
                <a:cubicBezTo>
                  <a:pt x="18458" y="15480"/>
                  <a:pt x="14527" y="18227"/>
                  <a:pt x="9482" y="18193"/>
                </a:cubicBezTo>
                <a:cubicBezTo>
                  <a:pt x="10946" y="19954"/>
                  <a:pt x="13609" y="21003"/>
                  <a:pt x="16843" y="20190"/>
                </a:cubicBezTo>
                <a:cubicBezTo>
                  <a:pt x="17744" y="20761"/>
                  <a:pt x="19733" y="21338"/>
                  <a:pt x="21132" y="21600"/>
                </a:cubicBezTo>
                <a:cubicBezTo>
                  <a:pt x="20610" y="20536"/>
                  <a:pt x="20031" y="19077"/>
                  <a:pt x="20060" y="18059"/>
                </a:cubicBezTo>
                <a:close/>
                <a:moveTo>
                  <a:pt x="42" y="18016"/>
                </a:moveTo>
                <a:cubicBezTo>
                  <a:pt x="811" y="16450"/>
                  <a:pt x="1664" y="14301"/>
                  <a:pt x="1621" y="12802"/>
                </a:cubicBezTo>
                <a:cubicBezTo>
                  <a:pt x="585" y="11523"/>
                  <a:pt x="0" y="9873"/>
                  <a:pt x="0" y="8195"/>
                </a:cubicBezTo>
                <a:cubicBezTo>
                  <a:pt x="0" y="3461"/>
                  <a:pt x="4484" y="0"/>
                  <a:pt x="9504" y="0"/>
                </a:cubicBezTo>
                <a:cubicBezTo>
                  <a:pt x="14493" y="0"/>
                  <a:pt x="19009" y="3436"/>
                  <a:pt x="19009" y="8195"/>
                </a:cubicBezTo>
                <a:cubicBezTo>
                  <a:pt x="19009" y="13151"/>
                  <a:pt x="13677" y="17781"/>
                  <a:pt x="6361" y="15941"/>
                </a:cubicBezTo>
                <a:cubicBezTo>
                  <a:pt x="5033" y="16781"/>
                  <a:pt x="2103" y="17632"/>
                  <a:pt x="42" y="1801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3863300" y="13195300"/>
            <a:ext cx="304800" cy="304800"/>
          </a:xfrm>
          <a:prstGeom prst="rect">
            <a:avLst/>
          </a:prstGeom>
        </p:spPr>
      </p:pic>
    </p:spTree>
  </p:cSld>
  <p:clrMapOvr>
    <a:masterClrMapping/>
  </p:clrMapOvr>
  <p:transition spd="med" advTm="6539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7" name="AutoShape 1"/>
          <p:cNvSpPr>
            <a:spLocks/>
          </p:cNvSpPr>
          <p:nvPr/>
        </p:nvSpPr>
        <p:spPr bwMode="auto">
          <a:xfrm>
            <a:off x="4329113" y="3198813"/>
            <a:ext cx="15927387" cy="7264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496" y="21600"/>
                </a:moveTo>
                <a:lnTo>
                  <a:pt x="0" y="21600"/>
                </a:lnTo>
                <a:lnTo>
                  <a:pt x="0" y="10951"/>
                </a:lnTo>
                <a:lnTo>
                  <a:pt x="21599" y="10951"/>
                </a:lnTo>
                <a:lnTo>
                  <a:pt x="21599" y="0"/>
                </a:lnTo>
                <a:lnTo>
                  <a:pt x="206" y="0"/>
                </a:lnTo>
              </a:path>
            </a:pathLst>
          </a:custGeom>
          <a:noFill/>
          <a:ln w="63500" cap="flat" cmpd="sng">
            <a:solidFill>
              <a:srgbClr val="B9B9B9"/>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16738" name="AutoShape 2"/>
          <p:cNvSpPr>
            <a:spLocks/>
          </p:cNvSpPr>
          <p:nvPr/>
        </p:nvSpPr>
        <p:spPr bwMode="auto">
          <a:xfrm>
            <a:off x="11542714" y="2530302"/>
            <a:ext cx="1589087" cy="15890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39" name="AutoShape 3"/>
          <p:cNvSpPr>
            <a:spLocks/>
          </p:cNvSpPr>
          <p:nvPr/>
        </p:nvSpPr>
        <p:spPr bwMode="auto">
          <a:xfrm>
            <a:off x="12058651" y="2820814"/>
            <a:ext cx="1062038" cy="1293813"/>
          </a:xfrm>
          <a:custGeom>
            <a:avLst/>
            <a:gdLst>
              <a:gd name="T0" fmla="*/ 9880 w 19760"/>
              <a:gd name="T1" fmla="*/ 10800 h 21600"/>
              <a:gd name="T2" fmla="*/ 9880 w 19760"/>
              <a:gd name="T3" fmla="*/ 10800 h 21600"/>
              <a:gd name="T4" fmla="*/ 9880 w 19760"/>
              <a:gd name="T5" fmla="*/ 10800 h 21600"/>
              <a:gd name="T6" fmla="*/ 9880 w 19760"/>
              <a:gd name="T7" fmla="*/ 10800 h 21600"/>
            </a:gdLst>
            <a:ahLst/>
            <a:cxnLst>
              <a:cxn ang="0">
                <a:pos x="T0" y="T1"/>
              </a:cxn>
              <a:cxn ang="0">
                <a:pos x="T2" y="T3"/>
              </a:cxn>
              <a:cxn ang="0">
                <a:pos x="T4" y="T5"/>
              </a:cxn>
              <a:cxn ang="0">
                <a:pos x="T6" y="T7"/>
              </a:cxn>
            </a:cxnLst>
            <a:rect l="0" t="0" r="r" b="b"/>
            <a:pathLst>
              <a:path w="19760" h="21600">
                <a:moveTo>
                  <a:pt x="0" y="16694"/>
                </a:moveTo>
                <a:lnTo>
                  <a:pt x="6928" y="21599"/>
                </a:lnTo>
                <a:cubicBezTo>
                  <a:pt x="6928" y="21599"/>
                  <a:pt x="12500" y="21288"/>
                  <a:pt x="16953" y="15954"/>
                </a:cubicBezTo>
                <a:cubicBezTo>
                  <a:pt x="21599" y="10390"/>
                  <a:pt x="19074" y="4539"/>
                  <a:pt x="19074" y="4539"/>
                </a:cubicBezTo>
                <a:lnTo>
                  <a:pt x="9048" y="0"/>
                </a:lnTo>
                <a:cubicBezTo>
                  <a:pt x="9048" y="0"/>
                  <a:pt x="15895" y="6663"/>
                  <a:pt x="11249" y="12593"/>
                </a:cubicBezTo>
                <a:cubicBezTo>
                  <a:pt x="6751" y="18335"/>
                  <a:pt x="0" y="16694"/>
                  <a:pt x="0" y="16694"/>
                </a:cubicBezTo>
                <a:close/>
              </a:path>
            </a:pathLst>
          </a:custGeom>
          <a:solidFill>
            <a:srgbClr val="64305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16740" name="AutoShape 4"/>
          <p:cNvSpPr>
            <a:spLocks/>
          </p:cNvSpPr>
          <p:nvPr/>
        </p:nvSpPr>
        <p:spPr bwMode="auto">
          <a:xfrm>
            <a:off x="11807826" y="2795414"/>
            <a:ext cx="1058863" cy="105886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87437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1" name="AutoShape 5"/>
          <p:cNvSpPr>
            <a:spLocks/>
          </p:cNvSpPr>
          <p:nvPr/>
        </p:nvSpPr>
        <p:spPr bwMode="auto">
          <a:xfrm>
            <a:off x="1379538" y="844550"/>
            <a:ext cx="127381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sym typeface="Aleo Regular" charset="0"/>
              </a:rPr>
              <a:t>Product delivery</a:t>
            </a:r>
            <a:endParaRPr lang="en-US" dirty="0"/>
          </a:p>
        </p:txBody>
      </p:sp>
      <p:sp>
        <p:nvSpPr>
          <p:cNvPr id="116742" name="AutoShape 6"/>
          <p:cNvSpPr>
            <a:spLocks/>
          </p:cNvSpPr>
          <p:nvPr/>
        </p:nvSpPr>
        <p:spPr bwMode="auto">
          <a:xfrm>
            <a:off x="16672521" y="6016074"/>
            <a:ext cx="1589087" cy="15890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465A7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3" name="AutoShape 7"/>
          <p:cNvSpPr>
            <a:spLocks/>
          </p:cNvSpPr>
          <p:nvPr/>
        </p:nvSpPr>
        <p:spPr bwMode="auto">
          <a:xfrm>
            <a:off x="17182108" y="6309761"/>
            <a:ext cx="1062038" cy="1292225"/>
          </a:xfrm>
          <a:custGeom>
            <a:avLst/>
            <a:gdLst>
              <a:gd name="T0" fmla="*/ 9880 w 19760"/>
              <a:gd name="T1" fmla="*/ 10800 h 21600"/>
              <a:gd name="T2" fmla="*/ 9880 w 19760"/>
              <a:gd name="T3" fmla="*/ 10800 h 21600"/>
              <a:gd name="T4" fmla="*/ 9880 w 19760"/>
              <a:gd name="T5" fmla="*/ 10800 h 21600"/>
              <a:gd name="T6" fmla="*/ 9880 w 19760"/>
              <a:gd name="T7" fmla="*/ 10800 h 21600"/>
            </a:gdLst>
            <a:ahLst/>
            <a:cxnLst>
              <a:cxn ang="0">
                <a:pos x="T0" y="T1"/>
              </a:cxn>
              <a:cxn ang="0">
                <a:pos x="T2" y="T3"/>
              </a:cxn>
              <a:cxn ang="0">
                <a:pos x="T4" y="T5"/>
              </a:cxn>
              <a:cxn ang="0">
                <a:pos x="T6" y="T7"/>
              </a:cxn>
            </a:cxnLst>
            <a:rect l="0" t="0" r="r" b="b"/>
            <a:pathLst>
              <a:path w="19760" h="21600">
                <a:moveTo>
                  <a:pt x="0" y="16694"/>
                </a:moveTo>
                <a:lnTo>
                  <a:pt x="6928" y="21599"/>
                </a:lnTo>
                <a:cubicBezTo>
                  <a:pt x="6928" y="21599"/>
                  <a:pt x="12500" y="21288"/>
                  <a:pt x="16953" y="15954"/>
                </a:cubicBezTo>
                <a:cubicBezTo>
                  <a:pt x="21599" y="10390"/>
                  <a:pt x="19074" y="4539"/>
                  <a:pt x="19074" y="4539"/>
                </a:cubicBezTo>
                <a:lnTo>
                  <a:pt x="9048" y="0"/>
                </a:lnTo>
                <a:cubicBezTo>
                  <a:pt x="9048" y="0"/>
                  <a:pt x="15895" y="6663"/>
                  <a:pt x="11249" y="12593"/>
                </a:cubicBezTo>
                <a:cubicBezTo>
                  <a:pt x="6751" y="18335"/>
                  <a:pt x="0" y="16694"/>
                  <a:pt x="0" y="16694"/>
                </a:cubicBezTo>
                <a:close/>
              </a:path>
            </a:pathLst>
          </a:custGeom>
          <a:solidFill>
            <a:srgbClr val="2C424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16744" name="AutoShape 8"/>
          <p:cNvSpPr>
            <a:spLocks/>
          </p:cNvSpPr>
          <p:nvPr/>
        </p:nvSpPr>
        <p:spPr bwMode="auto">
          <a:xfrm>
            <a:off x="16928108" y="6284361"/>
            <a:ext cx="1057275" cy="1057275"/>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526C8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5" name="AutoShape 9"/>
          <p:cNvSpPr>
            <a:spLocks/>
          </p:cNvSpPr>
          <p:nvPr/>
        </p:nvSpPr>
        <p:spPr bwMode="auto">
          <a:xfrm>
            <a:off x="6208713" y="6030913"/>
            <a:ext cx="1589087" cy="15890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6BC7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6" name="AutoShape 10"/>
          <p:cNvSpPr>
            <a:spLocks/>
          </p:cNvSpPr>
          <p:nvPr/>
        </p:nvSpPr>
        <p:spPr bwMode="auto">
          <a:xfrm>
            <a:off x="6718300" y="6324600"/>
            <a:ext cx="1062038" cy="1292225"/>
          </a:xfrm>
          <a:custGeom>
            <a:avLst/>
            <a:gdLst>
              <a:gd name="T0" fmla="*/ 9880 w 19760"/>
              <a:gd name="T1" fmla="*/ 10800 h 21600"/>
              <a:gd name="T2" fmla="*/ 9880 w 19760"/>
              <a:gd name="T3" fmla="*/ 10800 h 21600"/>
              <a:gd name="T4" fmla="*/ 9880 w 19760"/>
              <a:gd name="T5" fmla="*/ 10800 h 21600"/>
              <a:gd name="T6" fmla="*/ 9880 w 19760"/>
              <a:gd name="T7" fmla="*/ 10800 h 21600"/>
            </a:gdLst>
            <a:ahLst/>
            <a:cxnLst>
              <a:cxn ang="0">
                <a:pos x="T0" y="T1"/>
              </a:cxn>
              <a:cxn ang="0">
                <a:pos x="T2" y="T3"/>
              </a:cxn>
              <a:cxn ang="0">
                <a:pos x="T4" y="T5"/>
              </a:cxn>
              <a:cxn ang="0">
                <a:pos x="T6" y="T7"/>
              </a:cxn>
            </a:cxnLst>
            <a:rect l="0" t="0" r="r" b="b"/>
            <a:pathLst>
              <a:path w="19760" h="21600">
                <a:moveTo>
                  <a:pt x="0" y="16694"/>
                </a:moveTo>
                <a:lnTo>
                  <a:pt x="6928" y="21599"/>
                </a:lnTo>
                <a:cubicBezTo>
                  <a:pt x="6928" y="21599"/>
                  <a:pt x="12500" y="21288"/>
                  <a:pt x="16953" y="15954"/>
                </a:cubicBezTo>
                <a:cubicBezTo>
                  <a:pt x="21599" y="10390"/>
                  <a:pt x="19074" y="4539"/>
                  <a:pt x="19074" y="4539"/>
                </a:cubicBezTo>
                <a:lnTo>
                  <a:pt x="9048" y="0"/>
                </a:lnTo>
                <a:cubicBezTo>
                  <a:pt x="9048" y="0"/>
                  <a:pt x="15895" y="6663"/>
                  <a:pt x="11249" y="12593"/>
                </a:cubicBezTo>
                <a:cubicBezTo>
                  <a:pt x="6751" y="18335"/>
                  <a:pt x="0" y="16694"/>
                  <a:pt x="0" y="16694"/>
                </a:cubicBezTo>
                <a:close/>
              </a:path>
            </a:pathLst>
          </a:custGeom>
          <a:solidFill>
            <a:srgbClr val="4CA79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16747" name="AutoShape 11"/>
          <p:cNvSpPr>
            <a:spLocks/>
          </p:cNvSpPr>
          <p:nvPr/>
        </p:nvSpPr>
        <p:spPr bwMode="auto">
          <a:xfrm>
            <a:off x="6464300" y="6299200"/>
            <a:ext cx="1057275" cy="1057275"/>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79D0CB"/>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8" name="AutoShape 12"/>
          <p:cNvSpPr>
            <a:spLocks/>
          </p:cNvSpPr>
          <p:nvPr/>
        </p:nvSpPr>
        <p:spPr bwMode="auto">
          <a:xfrm>
            <a:off x="11441113" y="9574213"/>
            <a:ext cx="1589087" cy="15890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CA43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49" name="AutoShape 13"/>
          <p:cNvSpPr>
            <a:spLocks/>
          </p:cNvSpPr>
          <p:nvPr/>
        </p:nvSpPr>
        <p:spPr bwMode="auto">
          <a:xfrm>
            <a:off x="11950700" y="9850438"/>
            <a:ext cx="1062038" cy="1293812"/>
          </a:xfrm>
          <a:custGeom>
            <a:avLst/>
            <a:gdLst>
              <a:gd name="T0" fmla="*/ 9880 w 19760"/>
              <a:gd name="T1" fmla="*/ 10800 h 21600"/>
              <a:gd name="T2" fmla="*/ 9880 w 19760"/>
              <a:gd name="T3" fmla="*/ 10800 h 21600"/>
              <a:gd name="T4" fmla="*/ 9880 w 19760"/>
              <a:gd name="T5" fmla="*/ 10800 h 21600"/>
              <a:gd name="T6" fmla="*/ 9880 w 19760"/>
              <a:gd name="T7" fmla="*/ 10800 h 21600"/>
            </a:gdLst>
            <a:ahLst/>
            <a:cxnLst>
              <a:cxn ang="0">
                <a:pos x="T0" y="T1"/>
              </a:cxn>
              <a:cxn ang="0">
                <a:pos x="T2" y="T3"/>
              </a:cxn>
              <a:cxn ang="0">
                <a:pos x="T4" y="T5"/>
              </a:cxn>
              <a:cxn ang="0">
                <a:pos x="T6" y="T7"/>
              </a:cxn>
            </a:cxnLst>
            <a:rect l="0" t="0" r="r" b="b"/>
            <a:pathLst>
              <a:path w="19760" h="21600">
                <a:moveTo>
                  <a:pt x="0" y="16694"/>
                </a:moveTo>
                <a:lnTo>
                  <a:pt x="6928" y="21599"/>
                </a:lnTo>
                <a:cubicBezTo>
                  <a:pt x="6928" y="21599"/>
                  <a:pt x="12500" y="21288"/>
                  <a:pt x="16953" y="15954"/>
                </a:cubicBezTo>
                <a:cubicBezTo>
                  <a:pt x="21599" y="10390"/>
                  <a:pt x="19074" y="4539"/>
                  <a:pt x="19074" y="4539"/>
                </a:cubicBezTo>
                <a:lnTo>
                  <a:pt x="9048" y="0"/>
                </a:lnTo>
                <a:cubicBezTo>
                  <a:pt x="9048" y="0"/>
                  <a:pt x="15895" y="6663"/>
                  <a:pt x="11249" y="12593"/>
                </a:cubicBezTo>
                <a:cubicBezTo>
                  <a:pt x="6751" y="18335"/>
                  <a:pt x="0" y="16694"/>
                  <a:pt x="0" y="16694"/>
                </a:cubicBezTo>
                <a:close/>
              </a:path>
            </a:pathLst>
          </a:custGeom>
          <a:solidFill>
            <a:srgbClr val="E5921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16750" name="AutoShape 14"/>
          <p:cNvSpPr>
            <a:spLocks/>
          </p:cNvSpPr>
          <p:nvPr/>
        </p:nvSpPr>
        <p:spPr bwMode="auto">
          <a:xfrm>
            <a:off x="11709400" y="9842500"/>
            <a:ext cx="1057275" cy="1057275"/>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DB46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16751" name="AutoShape 15"/>
          <p:cNvSpPr>
            <a:spLocks/>
          </p:cNvSpPr>
          <p:nvPr/>
        </p:nvSpPr>
        <p:spPr bwMode="auto">
          <a:xfrm>
            <a:off x="6909993" y="3035300"/>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6BC7C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2" name="AutoShape 16"/>
          <p:cNvSpPr>
            <a:spLocks/>
          </p:cNvSpPr>
          <p:nvPr/>
        </p:nvSpPr>
        <p:spPr bwMode="auto">
          <a:xfrm>
            <a:off x="4227513" y="30464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B9B9B9"/>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3" name="AutoShape 17"/>
          <p:cNvSpPr>
            <a:spLocks/>
          </p:cNvSpPr>
          <p:nvPr/>
        </p:nvSpPr>
        <p:spPr bwMode="auto">
          <a:xfrm>
            <a:off x="12146757" y="67040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6BC7C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4" name="AutoShape 18"/>
          <p:cNvSpPr>
            <a:spLocks/>
          </p:cNvSpPr>
          <p:nvPr/>
        </p:nvSpPr>
        <p:spPr bwMode="auto">
          <a:xfrm>
            <a:off x="17334061" y="103362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945F87"/>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5" name="AutoShape 19"/>
          <p:cNvSpPr>
            <a:spLocks/>
          </p:cNvSpPr>
          <p:nvPr/>
        </p:nvSpPr>
        <p:spPr bwMode="auto">
          <a:xfrm>
            <a:off x="6843713" y="103362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945F87"/>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6" name="AutoShape 20"/>
          <p:cNvSpPr>
            <a:spLocks/>
          </p:cNvSpPr>
          <p:nvPr/>
        </p:nvSpPr>
        <p:spPr bwMode="auto">
          <a:xfrm>
            <a:off x="20178713" y="103362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B9B9B9"/>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116758" name="AutoShape 22"/>
          <p:cNvSpPr>
            <a:spLocks/>
          </p:cNvSpPr>
          <p:nvPr/>
        </p:nvSpPr>
        <p:spPr bwMode="auto">
          <a:xfrm>
            <a:off x="4568430" y="3443287"/>
            <a:ext cx="49657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a:solidFill>
                  <a:srgbClr val="5CBEB6"/>
                </a:solidFill>
                <a:latin typeface="Aleo" panose="020F0502020204030203" pitchFamily="34" charset="0"/>
                <a:ea typeface="Aleo Regular" charset="0"/>
                <a:cs typeface="Aleo Regular" charset="0"/>
                <a:sym typeface="Aleo Regular" charset="0"/>
              </a:rPr>
              <a:t>Idea</a:t>
            </a:r>
            <a:endParaRPr lang="en-US" dirty="0"/>
          </a:p>
        </p:txBody>
      </p:sp>
      <p:sp>
        <p:nvSpPr>
          <p:cNvPr id="116759" name="AutoShape 23"/>
          <p:cNvSpPr>
            <a:spLocks/>
          </p:cNvSpPr>
          <p:nvPr/>
        </p:nvSpPr>
        <p:spPr bwMode="auto">
          <a:xfrm>
            <a:off x="9913144" y="7797800"/>
            <a:ext cx="4749800" cy="787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2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Foster partner relationships, draw up agreements.</a:t>
            </a:r>
            <a:endParaRPr lang="en-US" dirty="0"/>
          </a:p>
        </p:txBody>
      </p:sp>
      <p:sp>
        <p:nvSpPr>
          <p:cNvPr id="116760" name="AutoShape 24"/>
          <p:cNvSpPr>
            <a:spLocks/>
          </p:cNvSpPr>
          <p:nvPr/>
        </p:nvSpPr>
        <p:spPr bwMode="auto">
          <a:xfrm>
            <a:off x="9875044" y="7161516"/>
            <a:ext cx="47879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5CBEB6"/>
                </a:solidFill>
                <a:latin typeface="Aleo" panose="020F0502020204030203" pitchFamily="34" charset="0"/>
                <a:ea typeface="Aleo Regular" charset="0"/>
                <a:cs typeface="Aleo Regular" charset="0"/>
                <a:sym typeface="Aleo Regular" charset="0"/>
              </a:rPr>
              <a:t>Partner Relationships</a:t>
            </a:r>
            <a:endParaRPr lang="en-US" dirty="0"/>
          </a:p>
        </p:txBody>
      </p:sp>
      <p:sp>
        <p:nvSpPr>
          <p:cNvPr id="116761" name="AutoShape 25"/>
          <p:cNvSpPr>
            <a:spLocks/>
          </p:cNvSpPr>
          <p:nvPr/>
        </p:nvSpPr>
        <p:spPr bwMode="auto">
          <a:xfrm>
            <a:off x="9912351" y="4322589"/>
            <a:ext cx="47879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814974"/>
                </a:solidFill>
                <a:latin typeface="Aleo" panose="020F0502020204030203" pitchFamily="34" charset="0"/>
                <a:ea typeface="Aleo Regular" charset="0"/>
                <a:cs typeface="Aleo Regular" charset="0"/>
                <a:sym typeface="Aleo Regular" charset="0"/>
              </a:rPr>
              <a:t>Market analysis</a:t>
            </a:r>
            <a:endParaRPr lang="en-US" dirty="0"/>
          </a:p>
        </p:txBody>
      </p:sp>
      <p:sp>
        <p:nvSpPr>
          <p:cNvPr id="116762" name="AutoShape 26"/>
          <p:cNvSpPr>
            <a:spLocks/>
          </p:cNvSpPr>
          <p:nvPr/>
        </p:nvSpPr>
        <p:spPr bwMode="auto">
          <a:xfrm>
            <a:off x="15659695" y="7904584"/>
            <a:ext cx="35941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a:solidFill>
                  <a:srgbClr val="465A70"/>
                </a:solidFill>
                <a:latin typeface="Aleo" panose="020F0502020204030203" pitchFamily="34" charset="0"/>
                <a:ea typeface="Aleo Regular" charset="0"/>
                <a:cs typeface="Aleo Regular" charset="0"/>
                <a:sym typeface="Aleo Regular" charset="0"/>
              </a:rPr>
              <a:t>Minimum viable</a:t>
            </a:r>
          </a:p>
          <a:p>
            <a:r>
              <a:rPr lang="en-US" sz="3300" b="1" dirty="0">
                <a:solidFill>
                  <a:srgbClr val="465A70"/>
                </a:solidFill>
                <a:latin typeface="Aleo" panose="020F0502020204030203" pitchFamily="34" charset="0"/>
                <a:ea typeface="Aleo Regular" charset="0"/>
                <a:cs typeface="Aleo Regular" charset="0"/>
                <a:sym typeface="Aleo Regular" charset="0"/>
              </a:rPr>
              <a:t>product</a:t>
            </a:r>
            <a:endParaRPr lang="en-US" sz="3600" dirty="0">
              <a:solidFill>
                <a:srgbClr val="465A70"/>
              </a:solidFill>
            </a:endParaRPr>
          </a:p>
        </p:txBody>
      </p:sp>
      <p:sp>
        <p:nvSpPr>
          <p:cNvPr id="116763" name="AutoShape 27"/>
          <p:cNvSpPr>
            <a:spLocks/>
          </p:cNvSpPr>
          <p:nvPr/>
        </p:nvSpPr>
        <p:spPr bwMode="auto">
          <a:xfrm>
            <a:off x="10579100" y="11366500"/>
            <a:ext cx="35941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E59428"/>
                </a:solidFill>
                <a:latin typeface="Aleo" panose="020F0502020204030203" pitchFamily="34" charset="0"/>
                <a:sym typeface="Aleo Regular" charset="0"/>
              </a:rPr>
              <a:t>Expansion</a:t>
            </a:r>
            <a:endParaRPr lang="en-US" dirty="0"/>
          </a:p>
        </p:txBody>
      </p:sp>
      <p:sp>
        <p:nvSpPr>
          <p:cNvPr id="116764" name="AutoShape 28"/>
          <p:cNvSpPr>
            <a:spLocks/>
          </p:cNvSpPr>
          <p:nvPr/>
        </p:nvSpPr>
        <p:spPr bwMode="auto">
          <a:xfrm>
            <a:off x="5270500" y="7734300"/>
            <a:ext cx="3594100" cy="1117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5CBEB6"/>
                </a:solidFill>
                <a:latin typeface="Aleo" panose="020F0502020204030203" pitchFamily="34" charset="0"/>
                <a:ea typeface="Aleo Regular" charset="0"/>
                <a:cs typeface="Aleo Regular" charset="0"/>
                <a:sym typeface="Aleo Regular" charset="0"/>
              </a:rPr>
              <a:t>Marketing campaign</a:t>
            </a:r>
            <a:endParaRPr lang="en-US" dirty="0"/>
          </a:p>
        </p:txBody>
      </p:sp>
      <p:sp>
        <p:nvSpPr>
          <p:cNvPr id="116765" name="AutoShape 29"/>
          <p:cNvSpPr>
            <a:spLocks/>
          </p:cNvSpPr>
          <p:nvPr/>
        </p:nvSpPr>
        <p:spPr bwMode="auto">
          <a:xfrm>
            <a:off x="4622800" y="11493500"/>
            <a:ext cx="4749800" cy="787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2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Continue to refine features and improve revenue streams.</a:t>
            </a:r>
            <a:endParaRPr lang="en-US" dirty="0"/>
          </a:p>
        </p:txBody>
      </p:sp>
      <p:sp>
        <p:nvSpPr>
          <p:cNvPr id="116766" name="AutoShape 30"/>
          <p:cNvSpPr>
            <a:spLocks/>
          </p:cNvSpPr>
          <p:nvPr/>
        </p:nvSpPr>
        <p:spPr bwMode="auto">
          <a:xfrm>
            <a:off x="4597400" y="10858500"/>
            <a:ext cx="47879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814974"/>
                </a:solidFill>
                <a:latin typeface="Aleo" panose="020F0502020204030203" pitchFamily="34" charset="0"/>
                <a:ea typeface="Aleo Regular" charset="0"/>
                <a:cs typeface="Aleo Regular" charset="0"/>
                <a:sym typeface="Aleo Regular" charset="0"/>
              </a:rPr>
              <a:t>Iterate &amp; innovate</a:t>
            </a:r>
            <a:endParaRPr lang="en-US" dirty="0"/>
          </a:p>
        </p:txBody>
      </p:sp>
      <p:sp>
        <p:nvSpPr>
          <p:cNvPr id="116767" name="AutoShape 31"/>
          <p:cNvSpPr>
            <a:spLocks/>
          </p:cNvSpPr>
          <p:nvPr/>
        </p:nvSpPr>
        <p:spPr bwMode="auto">
          <a:xfrm>
            <a:off x="15062348" y="11493500"/>
            <a:ext cx="4749800" cy="787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2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Target revenue reached, </a:t>
            </a:r>
            <a:r>
              <a:rPr lang="en-US" sz="2200" dirty="0" err="1"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t>
            </a:r>
            <a:r>
              <a:rPr lang="en-US" sz="2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top ranked pet application. </a:t>
            </a:r>
            <a:endParaRPr lang="en-US" dirty="0"/>
          </a:p>
        </p:txBody>
      </p:sp>
      <p:sp>
        <p:nvSpPr>
          <p:cNvPr id="116768" name="AutoShape 32"/>
          <p:cNvSpPr>
            <a:spLocks/>
          </p:cNvSpPr>
          <p:nvPr/>
        </p:nvSpPr>
        <p:spPr bwMode="auto">
          <a:xfrm>
            <a:off x="15036948" y="10858500"/>
            <a:ext cx="47879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814974"/>
                </a:solidFill>
                <a:latin typeface="Aleo" panose="020F0502020204030203" pitchFamily="34" charset="0"/>
                <a:ea typeface="Aleo Regular" charset="0"/>
                <a:cs typeface="Aleo Regular" charset="0"/>
                <a:sym typeface="Aleo Regular" charset="0"/>
              </a:rPr>
              <a:t>End Goal</a:t>
            </a:r>
            <a:endParaRPr lang="en-US" dirty="0"/>
          </a:p>
        </p:txBody>
      </p:sp>
      <p:sp>
        <p:nvSpPr>
          <p:cNvPr id="116771" name="AutoShape 35"/>
          <p:cNvSpPr>
            <a:spLocks/>
          </p:cNvSpPr>
          <p:nvPr/>
        </p:nvSpPr>
        <p:spPr bwMode="auto">
          <a:xfrm>
            <a:off x="12038807" y="2995613"/>
            <a:ext cx="596900"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0"/>
                </a:moveTo>
                <a:lnTo>
                  <a:pt x="16712" y="795"/>
                </a:lnTo>
                <a:lnTo>
                  <a:pt x="17788" y="1816"/>
                </a:lnTo>
                <a:lnTo>
                  <a:pt x="10438" y="8456"/>
                </a:lnTo>
                <a:lnTo>
                  <a:pt x="7768" y="6084"/>
                </a:lnTo>
                <a:lnTo>
                  <a:pt x="295" y="13084"/>
                </a:lnTo>
                <a:lnTo>
                  <a:pt x="2133" y="14784"/>
                </a:lnTo>
                <a:lnTo>
                  <a:pt x="7691" y="9559"/>
                </a:lnTo>
                <a:lnTo>
                  <a:pt x="10444" y="12008"/>
                </a:lnTo>
                <a:lnTo>
                  <a:pt x="19619" y="3587"/>
                </a:lnTo>
                <a:lnTo>
                  <a:pt x="20664" y="4578"/>
                </a:lnTo>
                <a:cubicBezTo>
                  <a:pt x="20664" y="4578"/>
                  <a:pt x="21599" y="0"/>
                  <a:pt x="21599" y="0"/>
                </a:cubicBezTo>
                <a:close/>
                <a:moveTo>
                  <a:pt x="21487" y="10041"/>
                </a:moveTo>
                <a:lnTo>
                  <a:pt x="15456" y="10041"/>
                </a:lnTo>
                <a:lnTo>
                  <a:pt x="15456" y="21599"/>
                </a:lnTo>
                <a:lnTo>
                  <a:pt x="21487" y="21599"/>
                </a:lnTo>
                <a:cubicBezTo>
                  <a:pt x="21487" y="21599"/>
                  <a:pt x="21487" y="10041"/>
                  <a:pt x="21487" y="10041"/>
                </a:cubicBezTo>
                <a:close/>
                <a:moveTo>
                  <a:pt x="13759" y="13564"/>
                </a:moveTo>
                <a:lnTo>
                  <a:pt x="7728" y="13564"/>
                </a:lnTo>
                <a:lnTo>
                  <a:pt x="7728" y="21599"/>
                </a:lnTo>
                <a:lnTo>
                  <a:pt x="13759" y="21599"/>
                </a:lnTo>
                <a:cubicBezTo>
                  <a:pt x="13759" y="21599"/>
                  <a:pt x="13759" y="13564"/>
                  <a:pt x="13759" y="13564"/>
                </a:cubicBezTo>
                <a:close/>
                <a:moveTo>
                  <a:pt x="5971" y="21599"/>
                </a:moveTo>
                <a:lnTo>
                  <a:pt x="0" y="21599"/>
                </a:lnTo>
                <a:lnTo>
                  <a:pt x="0" y="16151"/>
                </a:lnTo>
                <a:lnTo>
                  <a:pt x="5971" y="16151"/>
                </a:lnTo>
                <a:lnTo>
                  <a:pt x="5971" y="21599"/>
                </a:lnTo>
                <a:cubicBezTo>
                  <a:pt x="5971" y="21599"/>
                  <a:pt x="5971" y="21599"/>
                  <a:pt x="5971" y="21599"/>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38" name="AutoShape 8"/>
          <p:cNvSpPr>
            <a:spLocks/>
          </p:cNvSpPr>
          <p:nvPr/>
        </p:nvSpPr>
        <p:spPr bwMode="auto">
          <a:xfrm>
            <a:off x="11811862" y="9944962"/>
            <a:ext cx="847587" cy="8475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522" y="5290"/>
                </a:moveTo>
                <a:cubicBezTo>
                  <a:pt x="9558" y="5275"/>
                  <a:pt x="9591" y="5253"/>
                  <a:pt x="9629" y="5243"/>
                </a:cubicBezTo>
                <a:cubicBezTo>
                  <a:pt x="9630" y="5243"/>
                  <a:pt x="9630" y="5242"/>
                  <a:pt x="9630" y="5242"/>
                </a:cubicBezTo>
                <a:cubicBezTo>
                  <a:pt x="9683" y="5229"/>
                  <a:pt x="9728" y="5242"/>
                  <a:pt x="9744" y="5223"/>
                </a:cubicBezTo>
                <a:cubicBezTo>
                  <a:pt x="9759" y="5203"/>
                  <a:pt x="9786" y="5167"/>
                  <a:pt x="9799" y="5139"/>
                </a:cubicBezTo>
                <a:cubicBezTo>
                  <a:pt x="9804" y="5124"/>
                  <a:pt x="9789" y="5104"/>
                  <a:pt x="9808" y="5094"/>
                </a:cubicBezTo>
                <a:cubicBezTo>
                  <a:pt x="9829" y="5082"/>
                  <a:pt x="9811" y="5060"/>
                  <a:pt x="9816" y="5044"/>
                </a:cubicBezTo>
                <a:cubicBezTo>
                  <a:pt x="9831" y="5001"/>
                  <a:pt x="9840" y="5000"/>
                  <a:pt x="9858" y="4997"/>
                </a:cubicBezTo>
                <a:cubicBezTo>
                  <a:pt x="9874" y="4995"/>
                  <a:pt x="9890" y="4993"/>
                  <a:pt x="9896" y="4984"/>
                </a:cubicBezTo>
                <a:cubicBezTo>
                  <a:pt x="9923" y="4944"/>
                  <a:pt x="9827" y="4829"/>
                  <a:pt x="9767" y="4844"/>
                </a:cubicBezTo>
                <a:cubicBezTo>
                  <a:pt x="9705" y="4860"/>
                  <a:pt x="9654" y="4951"/>
                  <a:pt x="9633" y="4950"/>
                </a:cubicBezTo>
                <a:cubicBezTo>
                  <a:pt x="9607" y="4948"/>
                  <a:pt x="9595" y="4948"/>
                  <a:pt x="9577" y="4961"/>
                </a:cubicBezTo>
                <a:cubicBezTo>
                  <a:pt x="9563" y="4972"/>
                  <a:pt x="9562" y="4990"/>
                  <a:pt x="9551" y="5002"/>
                </a:cubicBezTo>
                <a:cubicBezTo>
                  <a:pt x="9540" y="5017"/>
                  <a:pt x="9524" y="5029"/>
                  <a:pt x="9512" y="5044"/>
                </a:cubicBezTo>
                <a:cubicBezTo>
                  <a:pt x="9502" y="5057"/>
                  <a:pt x="9498" y="5068"/>
                  <a:pt x="9512" y="5081"/>
                </a:cubicBezTo>
                <a:cubicBezTo>
                  <a:pt x="9523" y="5090"/>
                  <a:pt x="9529" y="5095"/>
                  <a:pt x="9498" y="5135"/>
                </a:cubicBezTo>
                <a:cubicBezTo>
                  <a:pt x="9472" y="5168"/>
                  <a:pt x="9430" y="5186"/>
                  <a:pt x="9412" y="5227"/>
                </a:cubicBezTo>
                <a:cubicBezTo>
                  <a:pt x="9405" y="5241"/>
                  <a:pt x="9406" y="5270"/>
                  <a:pt x="9409" y="5282"/>
                </a:cubicBezTo>
                <a:cubicBezTo>
                  <a:pt x="9417" y="5324"/>
                  <a:pt x="9482" y="5308"/>
                  <a:pt x="9522" y="5290"/>
                </a:cubicBezTo>
                <a:close/>
                <a:moveTo>
                  <a:pt x="19444" y="10799"/>
                </a:moveTo>
                <a:cubicBezTo>
                  <a:pt x="19444" y="9905"/>
                  <a:pt x="19291" y="9000"/>
                  <a:pt x="19134" y="8522"/>
                </a:cubicBezTo>
                <a:cubicBezTo>
                  <a:pt x="19085" y="8372"/>
                  <a:pt x="18971" y="8252"/>
                  <a:pt x="18824" y="8195"/>
                </a:cubicBezTo>
                <a:cubicBezTo>
                  <a:pt x="18677" y="8138"/>
                  <a:pt x="18512" y="8150"/>
                  <a:pt x="18375" y="8228"/>
                </a:cubicBezTo>
                <a:cubicBezTo>
                  <a:pt x="18029" y="8423"/>
                  <a:pt x="18040" y="8449"/>
                  <a:pt x="17919" y="8442"/>
                </a:cubicBezTo>
                <a:cubicBezTo>
                  <a:pt x="17863" y="8440"/>
                  <a:pt x="17615" y="8604"/>
                  <a:pt x="17526" y="8415"/>
                </a:cubicBezTo>
                <a:cubicBezTo>
                  <a:pt x="17510" y="8380"/>
                  <a:pt x="17422" y="8219"/>
                  <a:pt x="17301" y="8441"/>
                </a:cubicBezTo>
                <a:cubicBezTo>
                  <a:pt x="17269" y="8500"/>
                  <a:pt x="17089" y="8455"/>
                  <a:pt x="17030" y="8422"/>
                </a:cubicBezTo>
                <a:cubicBezTo>
                  <a:pt x="16856" y="8325"/>
                  <a:pt x="16641" y="8098"/>
                  <a:pt x="16588" y="8040"/>
                </a:cubicBezTo>
                <a:lnTo>
                  <a:pt x="16588" y="8041"/>
                </a:lnTo>
                <a:cubicBezTo>
                  <a:pt x="16528" y="7971"/>
                  <a:pt x="16356" y="8066"/>
                  <a:pt x="16483" y="8254"/>
                </a:cubicBezTo>
                <a:cubicBezTo>
                  <a:pt x="16907" y="8886"/>
                  <a:pt x="16981" y="8892"/>
                  <a:pt x="17101" y="8955"/>
                </a:cubicBezTo>
                <a:cubicBezTo>
                  <a:pt x="17101" y="8955"/>
                  <a:pt x="17101" y="8955"/>
                  <a:pt x="17101" y="8955"/>
                </a:cubicBezTo>
                <a:cubicBezTo>
                  <a:pt x="17158" y="8912"/>
                  <a:pt x="17150" y="8899"/>
                  <a:pt x="17223" y="8888"/>
                </a:cubicBezTo>
                <a:cubicBezTo>
                  <a:pt x="17269" y="8882"/>
                  <a:pt x="17309" y="8854"/>
                  <a:pt x="17329" y="8812"/>
                </a:cubicBezTo>
                <a:cubicBezTo>
                  <a:pt x="17329" y="8812"/>
                  <a:pt x="17329" y="8811"/>
                  <a:pt x="17329" y="8811"/>
                </a:cubicBezTo>
                <a:cubicBezTo>
                  <a:pt x="17353" y="8763"/>
                  <a:pt x="17397" y="8729"/>
                  <a:pt x="17448" y="8718"/>
                </a:cubicBezTo>
                <a:cubicBezTo>
                  <a:pt x="17501" y="8708"/>
                  <a:pt x="17555" y="8721"/>
                  <a:pt x="17595" y="8756"/>
                </a:cubicBezTo>
                <a:cubicBezTo>
                  <a:pt x="17595" y="8757"/>
                  <a:pt x="17596" y="8757"/>
                  <a:pt x="17596" y="8757"/>
                </a:cubicBezTo>
                <a:cubicBezTo>
                  <a:pt x="17669" y="8821"/>
                  <a:pt x="17764" y="8762"/>
                  <a:pt x="17842" y="8799"/>
                </a:cubicBezTo>
                <a:cubicBezTo>
                  <a:pt x="18040" y="8892"/>
                  <a:pt x="17964" y="9082"/>
                  <a:pt x="17925" y="9305"/>
                </a:cubicBezTo>
                <a:cubicBezTo>
                  <a:pt x="17925" y="9305"/>
                  <a:pt x="17925" y="9306"/>
                  <a:pt x="17924" y="9307"/>
                </a:cubicBezTo>
                <a:cubicBezTo>
                  <a:pt x="17923" y="9307"/>
                  <a:pt x="17923" y="9308"/>
                  <a:pt x="17922" y="9307"/>
                </a:cubicBezTo>
                <a:cubicBezTo>
                  <a:pt x="17904" y="9304"/>
                  <a:pt x="17887" y="9318"/>
                  <a:pt x="17887" y="9336"/>
                </a:cubicBezTo>
                <a:cubicBezTo>
                  <a:pt x="17886" y="9407"/>
                  <a:pt x="17931" y="9474"/>
                  <a:pt x="17917" y="9546"/>
                </a:cubicBezTo>
                <a:cubicBezTo>
                  <a:pt x="17917" y="9549"/>
                  <a:pt x="17915" y="9551"/>
                  <a:pt x="17913" y="9552"/>
                </a:cubicBezTo>
                <a:cubicBezTo>
                  <a:pt x="17889" y="9564"/>
                  <a:pt x="17868" y="9579"/>
                  <a:pt x="17850" y="9599"/>
                </a:cubicBezTo>
                <a:cubicBezTo>
                  <a:pt x="17793" y="9659"/>
                  <a:pt x="17790" y="9735"/>
                  <a:pt x="17740" y="9803"/>
                </a:cubicBezTo>
                <a:cubicBezTo>
                  <a:pt x="17694" y="9868"/>
                  <a:pt x="17744" y="10011"/>
                  <a:pt x="17633" y="10012"/>
                </a:cubicBezTo>
                <a:cubicBezTo>
                  <a:pt x="17591" y="10012"/>
                  <a:pt x="17449" y="10094"/>
                  <a:pt x="17427" y="10186"/>
                </a:cubicBezTo>
                <a:cubicBezTo>
                  <a:pt x="17401" y="10297"/>
                  <a:pt x="17341" y="10395"/>
                  <a:pt x="17254" y="10468"/>
                </a:cubicBezTo>
                <a:cubicBezTo>
                  <a:pt x="17191" y="10522"/>
                  <a:pt x="17104" y="10592"/>
                  <a:pt x="16984" y="10685"/>
                </a:cubicBezTo>
                <a:cubicBezTo>
                  <a:pt x="16927" y="10729"/>
                  <a:pt x="16698" y="10977"/>
                  <a:pt x="16500" y="11023"/>
                </a:cubicBezTo>
                <a:cubicBezTo>
                  <a:pt x="16473" y="11030"/>
                  <a:pt x="16444" y="11019"/>
                  <a:pt x="16428" y="10997"/>
                </a:cubicBezTo>
                <a:cubicBezTo>
                  <a:pt x="16427" y="10996"/>
                  <a:pt x="16426" y="10994"/>
                  <a:pt x="16425" y="10993"/>
                </a:cubicBezTo>
                <a:cubicBezTo>
                  <a:pt x="16295" y="10790"/>
                  <a:pt x="16267" y="10548"/>
                  <a:pt x="16165" y="10335"/>
                </a:cubicBezTo>
                <a:cubicBezTo>
                  <a:pt x="16044" y="10082"/>
                  <a:pt x="15717" y="10016"/>
                  <a:pt x="15626" y="9736"/>
                </a:cubicBezTo>
                <a:cubicBezTo>
                  <a:pt x="15549" y="9500"/>
                  <a:pt x="15516" y="9400"/>
                  <a:pt x="15409" y="9340"/>
                </a:cubicBezTo>
                <a:cubicBezTo>
                  <a:pt x="15334" y="9297"/>
                  <a:pt x="15271" y="9238"/>
                  <a:pt x="15224" y="9165"/>
                </a:cubicBezTo>
                <a:cubicBezTo>
                  <a:pt x="15149" y="9046"/>
                  <a:pt x="15034" y="8877"/>
                  <a:pt x="14940" y="8787"/>
                </a:cubicBezTo>
                <a:cubicBezTo>
                  <a:pt x="14897" y="8745"/>
                  <a:pt x="14868" y="8692"/>
                  <a:pt x="14859" y="8634"/>
                </a:cubicBezTo>
                <a:cubicBezTo>
                  <a:pt x="14854" y="8607"/>
                  <a:pt x="14815" y="8609"/>
                  <a:pt x="14814" y="8636"/>
                </a:cubicBezTo>
                <a:cubicBezTo>
                  <a:pt x="14809" y="8730"/>
                  <a:pt x="14826" y="8759"/>
                  <a:pt x="14800" y="8779"/>
                </a:cubicBezTo>
                <a:cubicBezTo>
                  <a:pt x="14778" y="8796"/>
                  <a:pt x="14751" y="8787"/>
                  <a:pt x="14731" y="8767"/>
                </a:cubicBezTo>
                <a:cubicBezTo>
                  <a:pt x="14664" y="8697"/>
                  <a:pt x="14554" y="8571"/>
                  <a:pt x="14526" y="8501"/>
                </a:cubicBezTo>
                <a:cubicBezTo>
                  <a:pt x="14526" y="8501"/>
                  <a:pt x="14526" y="8501"/>
                  <a:pt x="14526" y="8502"/>
                </a:cubicBezTo>
                <a:cubicBezTo>
                  <a:pt x="14519" y="8529"/>
                  <a:pt x="14524" y="8559"/>
                  <a:pt x="14540" y="8582"/>
                </a:cubicBezTo>
                <a:cubicBezTo>
                  <a:pt x="14686" y="8789"/>
                  <a:pt x="15396" y="9814"/>
                  <a:pt x="15414" y="9911"/>
                </a:cubicBezTo>
                <a:cubicBezTo>
                  <a:pt x="15532" y="10556"/>
                  <a:pt x="16032" y="10711"/>
                  <a:pt x="16287" y="10948"/>
                </a:cubicBezTo>
                <a:cubicBezTo>
                  <a:pt x="16334" y="10993"/>
                  <a:pt x="16366" y="11051"/>
                  <a:pt x="16378" y="11113"/>
                </a:cubicBezTo>
                <a:cubicBezTo>
                  <a:pt x="16390" y="11173"/>
                  <a:pt x="16419" y="11225"/>
                  <a:pt x="16463" y="11265"/>
                </a:cubicBezTo>
                <a:cubicBezTo>
                  <a:pt x="16510" y="11309"/>
                  <a:pt x="16557" y="11303"/>
                  <a:pt x="16823" y="11269"/>
                </a:cubicBezTo>
                <a:cubicBezTo>
                  <a:pt x="16868" y="11264"/>
                  <a:pt x="16896" y="11232"/>
                  <a:pt x="16927" y="11204"/>
                </a:cubicBezTo>
                <a:cubicBezTo>
                  <a:pt x="16953" y="11180"/>
                  <a:pt x="17169" y="11103"/>
                  <a:pt x="17198" y="11086"/>
                </a:cubicBezTo>
                <a:cubicBezTo>
                  <a:pt x="17256" y="11048"/>
                  <a:pt x="17183" y="11070"/>
                  <a:pt x="17317" y="11007"/>
                </a:cubicBezTo>
                <a:cubicBezTo>
                  <a:pt x="17370" y="10981"/>
                  <a:pt x="17432" y="10823"/>
                  <a:pt x="17421" y="11002"/>
                </a:cubicBezTo>
                <a:cubicBezTo>
                  <a:pt x="17419" y="11049"/>
                  <a:pt x="17445" y="11091"/>
                  <a:pt x="17440" y="11137"/>
                </a:cubicBezTo>
                <a:cubicBezTo>
                  <a:pt x="17412" y="11409"/>
                  <a:pt x="17389" y="11454"/>
                  <a:pt x="17373" y="11506"/>
                </a:cubicBezTo>
                <a:cubicBezTo>
                  <a:pt x="17353" y="11576"/>
                  <a:pt x="17325" y="11643"/>
                  <a:pt x="17308" y="11714"/>
                </a:cubicBezTo>
                <a:cubicBezTo>
                  <a:pt x="17227" y="12048"/>
                  <a:pt x="17097" y="12403"/>
                  <a:pt x="16873" y="12666"/>
                </a:cubicBezTo>
                <a:cubicBezTo>
                  <a:pt x="16868" y="12672"/>
                  <a:pt x="16863" y="12677"/>
                  <a:pt x="16858" y="12682"/>
                </a:cubicBezTo>
                <a:cubicBezTo>
                  <a:pt x="16734" y="12797"/>
                  <a:pt x="16507" y="13009"/>
                  <a:pt x="16323" y="13370"/>
                </a:cubicBezTo>
                <a:cubicBezTo>
                  <a:pt x="16207" y="13597"/>
                  <a:pt x="16043" y="13795"/>
                  <a:pt x="15922" y="14019"/>
                </a:cubicBezTo>
                <a:cubicBezTo>
                  <a:pt x="15881" y="14095"/>
                  <a:pt x="15871" y="14113"/>
                  <a:pt x="15907" y="14215"/>
                </a:cubicBezTo>
                <a:cubicBezTo>
                  <a:pt x="15933" y="14288"/>
                  <a:pt x="16010" y="14625"/>
                  <a:pt x="16022" y="15057"/>
                </a:cubicBezTo>
                <a:cubicBezTo>
                  <a:pt x="16034" y="15528"/>
                  <a:pt x="15959" y="15605"/>
                  <a:pt x="15808" y="15714"/>
                </a:cubicBezTo>
                <a:cubicBezTo>
                  <a:pt x="15567" y="15889"/>
                  <a:pt x="15402" y="16008"/>
                  <a:pt x="15289" y="16092"/>
                </a:cubicBezTo>
                <a:cubicBezTo>
                  <a:pt x="15156" y="16190"/>
                  <a:pt x="15077" y="16344"/>
                  <a:pt x="15075" y="16508"/>
                </a:cubicBezTo>
                <a:cubicBezTo>
                  <a:pt x="15075" y="16569"/>
                  <a:pt x="15060" y="16645"/>
                  <a:pt x="15019" y="16738"/>
                </a:cubicBezTo>
                <a:cubicBezTo>
                  <a:pt x="15019" y="16738"/>
                  <a:pt x="15019" y="16738"/>
                  <a:pt x="15019" y="16738"/>
                </a:cubicBezTo>
                <a:cubicBezTo>
                  <a:pt x="15028" y="16755"/>
                  <a:pt x="14708" y="16915"/>
                  <a:pt x="14598" y="17045"/>
                </a:cubicBezTo>
                <a:cubicBezTo>
                  <a:pt x="14597" y="17048"/>
                  <a:pt x="14598" y="17051"/>
                  <a:pt x="14599" y="17054"/>
                </a:cubicBezTo>
                <a:cubicBezTo>
                  <a:pt x="14673" y="17287"/>
                  <a:pt x="13730" y="17964"/>
                  <a:pt x="13534" y="17963"/>
                </a:cubicBezTo>
                <a:cubicBezTo>
                  <a:pt x="13392" y="17961"/>
                  <a:pt x="13044" y="18016"/>
                  <a:pt x="12879" y="18087"/>
                </a:cubicBezTo>
                <a:cubicBezTo>
                  <a:pt x="12767" y="18135"/>
                  <a:pt x="12465" y="18033"/>
                  <a:pt x="12443" y="17968"/>
                </a:cubicBezTo>
                <a:cubicBezTo>
                  <a:pt x="12439" y="17959"/>
                  <a:pt x="12438" y="17941"/>
                  <a:pt x="12446" y="17935"/>
                </a:cubicBezTo>
                <a:cubicBezTo>
                  <a:pt x="12520" y="17873"/>
                  <a:pt x="12271" y="17513"/>
                  <a:pt x="12211" y="17472"/>
                </a:cubicBezTo>
                <a:cubicBezTo>
                  <a:pt x="12173" y="17445"/>
                  <a:pt x="12101" y="17277"/>
                  <a:pt x="12071" y="17235"/>
                </a:cubicBezTo>
                <a:cubicBezTo>
                  <a:pt x="11980" y="17107"/>
                  <a:pt x="12136" y="16925"/>
                  <a:pt x="12035" y="16797"/>
                </a:cubicBezTo>
                <a:cubicBezTo>
                  <a:pt x="12029" y="16791"/>
                  <a:pt x="12024" y="16783"/>
                  <a:pt x="12019" y="16776"/>
                </a:cubicBezTo>
                <a:lnTo>
                  <a:pt x="11725" y="16366"/>
                </a:lnTo>
                <a:cubicBezTo>
                  <a:pt x="11680" y="16302"/>
                  <a:pt x="11550" y="16226"/>
                  <a:pt x="11549" y="16148"/>
                </a:cubicBezTo>
                <a:cubicBezTo>
                  <a:pt x="11549" y="16148"/>
                  <a:pt x="11549" y="16148"/>
                  <a:pt x="11549" y="16148"/>
                </a:cubicBezTo>
                <a:cubicBezTo>
                  <a:pt x="11548" y="16062"/>
                  <a:pt x="11701" y="15650"/>
                  <a:pt x="11713" y="15632"/>
                </a:cubicBezTo>
                <a:cubicBezTo>
                  <a:pt x="11728" y="15612"/>
                  <a:pt x="11740" y="15590"/>
                  <a:pt x="11751" y="15568"/>
                </a:cubicBezTo>
                <a:cubicBezTo>
                  <a:pt x="11758" y="15556"/>
                  <a:pt x="11769" y="15547"/>
                  <a:pt x="11792" y="15535"/>
                </a:cubicBezTo>
                <a:cubicBezTo>
                  <a:pt x="11867" y="15497"/>
                  <a:pt x="11973" y="15403"/>
                  <a:pt x="11851" y="15203"/>
                </a:cubicBezTo>
                <a:cubicBezTo>
                  <a:pt x="11844" y="15191"/>
                  <a:pt x="11844" y="15244"/>
                  <a:pt x="11805" y="14967"/>
                </a:cubicBezTo>
                <a:cubicBezTo>
                  <a:pt x="11780" y="14785"/>
                  <a:pt x="11541" y="14373"/>
                  <a:pt x="11500" y="14330"/>
                </a:cubicBezTo>
                <a:cubicBezTo>
                  <a:pt x="11500" y="14330"/>
                  <a:pt x="11223" y="14198"/>
                  <a:pt x="11096" y="13937"/>
                </a:cubicBezTo>
                <a:cubicBezTo>
                  <a:pt x="11103" y="13922"/>
                  <a:pt x="11113" y="13910"/>
                  <a:pt x="11125" y="13899"/>
                </a:cubicBezTo>
                <a:cubicBezTo>
                  <a:pt x="11242" y="13805"/>
                  <a:pt x="11221" y="13688"/>
                  <a:pt x="11256" y="13435"/>
                </a:cubicBezTo>
                <a:cubicBezTo>
                  <a:pt x="11258" y="13422"/>
                  <a:pt x="11260" y="13409"/>
                  <a:pt x="11262" y="13397"/>
                </a:cubicBezTo>
                <a:cubicBezTo>
                  <a:pt x="11263" y="13396"/>
                  <a:pt x="11263" y="13395"/>
                  <a:pt x="11263" y="13395"/>
                </a:cubicBezTo>
                <a:lnTo>
                  <a:pt x="11266" y="13378"/>
                </a:lnTo>
                <a:cubicBezTo>
                  <a:pt x="11266" y="13378"/>
                  <a:pt x="11267" y="13377"/>
                  <a:pt x="11267" y="13377"/>
                </a:cubicBezTo>
                <a:lnTo>
                  <a:pt x="11267" y="13376"/>
                </a:lnTo>
                <a:cubicBezTo>
                  <a:pt x="11277" y="13326"/>
                  <a:pt x="11291" y="13259"/>
                  <a:pt x="11222" y="13156"/>
                </a:cubicBezTo>
                <a:cubicBezTo>
                  <a:pt x="11211" y="13138"/>
                  <a:pt x="11190" y="13129"/>
                  <a:pt x="11168" y="13131"/>
                </a:cubicBezTo>
                <a:cubicBezTo>
                  <a:pt x="11167" y="13131"/>
                  <a:pt x="11166" y="13131"/>
                  <a:pt x="11165" y="13131"/>
                </a:cubicBezTo>
                <a:cubicBezTo>
                  <a:pt x="11127" y="13134"/>
                  <a:pt x="11094" y="13107"/>
                  <a:pt x="11091" y="13069"/>
                </a:cubicBezTo>
                <a:lnTo>
                  <a:pt x="11091" y="13068"/>
                </a:lnTo>
                <a:cubicBezTo>
                  <a:pt x="11091" y="13068"/>
                  <a:pt x="11090" y="13067"/>
                  <a:pt x="11090" y="13067"/>
                </a:cubicBezTo>
                <a:cubicBezTo>
                  <a:pt x="11035" y="13045"/>
                  <a:pt x="10974" y="13042"/>
                  <a:pt x="10917" y="13058"/>
                </a:cubicBezTo>
                <a:cubicBezTo>
                  <a:pt x="10792" y="13094"/>
                  <a:pt x="10527" y="13149"/>
                  <a:pt x="10497" y="12977"/>
                </a:cubicBezTo>
                <a:cubicBezTo>
                  <a:pt x="10457" y="12746"/>
                  <a:pt x="10300" y="12696"/>
                  <a:pt x="10222" y="12701"/>
                </a:cubicBezTo>
                <a:cubicBezTo>
                  <a:pt x="9892" y="12724"/>
                  <a:pt x="9613" y="13007"/>
                  <a:pt x="9272" y="12985"/>
                </a:cubicBezTo>
                <a:cubicBezTo>
                  <a:pt x="9257" y="12984"/>
                  <a:pt x="9238" y="12977"/>
                  <a:pt x="9223" y="12971"/>
                </a:cubicBezTo>
                <a:cubicBezTo>
                  <a:pt x="8929" y="12860"/>
                  <a:pt x="8612" y="12858"/>
                  <a:pt x="8313" y="12800"/>
                </a:cubicBezTo>
                <a:cubicBezTo>
                  <a:pt x="8211" y="12781"/>
                  <a:pt x="8065" y="12732"/>
                  <a:pt x="7992" y="12659"/>
                </a:cubicBezTo>
                <a:lnTo>
                  <a:pt x="7573" y="12247"/>
                </a:lnTo>
                <a:cubicBezTo>
                  <a:pt x="7545" y="12220"/>
                  <a:pt x="7521" y="12191"/>
                  <a:pt x="7500" y="12159"/>
                </a:cubicBezTo>
                <a:cubicBezTo>
                  <a:pt x="7367" y="11955"/>
                  <a:pt x="7318" y="11505"/>
                  <a:pt x="7282" y="11425"/>
                </a:cubicBezTo>
                <a:cubicBezTo>
                  <a:pt x="7277" y="11413"/>
                  <a:pt x="7272" y="11401"/>
                  <a:pt x="7265" y="11390"/>
                </a:cubicBezTo>
                <a:lnTo>
                  <a:pt x="7229" y="11322"/>
                </a:lnTo>
                <a:cubicBezTo>
                  <a:pt x="7229" y="11321"/>
                  <a:pt x="7228" y="11321"/>
                  <a:pt x="7228" y="11320"/>
                </a:cubicBezTo>
                <a:cubicBezTo>
                  <a:pt x="7228" y="11320"/>
                  <a:pt x="7228" y="11320"/>
                  <a:pt x="7228" y="11319"/>
                </a:cubicBezTo>
                <a:cubicBezTo>
                  <a:pt x="7130" y="11192"/>
                  <a:pt x="7100" y="11024"/>
                  <a:pt x="7146" y="10871"/>
                </a:cubicBezTo>
                <a:lnTo>
                  <a:pt x="7312" y="10320"/>
                </a:lnTo>
                <a:cubicBezTo>
                  <a:pt x="7314" y="10312"/>
                  <a:pt x="7317" y="10304"/>
                  <a:pt x="7319" y="10295"/>
                </a:cubicBezTo>
                <a:cubicBezTo>
                  <a:pt x="7323" y="10278"/>
                  <a:pt x="7327" y="10260"/>
                  <a:pt x="7329" y="10242"/>
                </a:cubicBezTo>
                <a:cubicBezTo>
                  <a:pt x="7369" y="9969"/>
                  <a:pt x="7316" y="9869"/>
                  <a:pt x="7291" y="9820"/>
                </a:cubicBezTo>
                <a:cubicBezTo>
                  <a:pt x="7243" y="9728"/>
                  <a:pt x="7243" y="9728"/>
                  <a:pt x="7479" y="9399"/>
                </a:cubicBezTo>
                <a:cubicBezTo>
                  <a:pt x="7910" y="8798"/>
                  <a:pt x="7983" y="8769"/>
                  <a:pt x="8069" y="8734"/>
                </a:cubicBezTo>
                <a:cubicBezTo>
                  <a:pt x="8070" y="8734"/>
                  <a:pt x="8070" y="8734"/>
                  <a:pt x="8070" y="8734"/>
                </a:cubicBezTo>
                <a:cubicBezTo>
                  <a:pt x="8257" y="8756"/>
                  <a:pt x="8612" y="8527"/>
                  <a:pt x="8605" y="8403"/>
                </a:cubicBezTo>
                <a:cubicBezTo>
                  <a:pt x="8603" y="8364"/>
                  <a:pt x="8599" y="8281"/>
                  <a:pt x="8669" y="8171"/>
                </a:cubicBezTo>
                <a:cubicBezTo>
                  <a:pt x="8696" y="8128"/>
                  <a:pt x="8730" y="8090"/>
                  <a:pt x="8769" y="8058"/>
                </a:cubicBezTo>
                <a:lnTo>
                  <a:pt x="9156" y="7744"/>
                </a:lnTo>
                <a:cubicBezTo>
                  <a:pt x="9227" y="7686"/>
                  <a:pt x="9328" y="7681"/>
                  <a:pt x="9405" y="7731"/>
                </a:cubicBezTo>
                <a:cubicBezTo>
                  <a:pt x="9457" y="7713"/>
                  <a:pt x="9514" y="7715"/>
                  <a:pt x="9565" y="7738"/>
                </a:cubicBezTo>
                <a:cubicBezTo>
                  <a:pt x="9631" y="7767"/>
                  <a:pt x="9673" y="7747"/>
                  <a:pt x="9695" y="7737"/>
                </a:cubicBezTo>
                <a:cubicBezTo>
                  <a:pt x="9929" y="7624"/>
                  <a:pt x="10185" y="7590"/>
                  <a:pt x="11372" y="7514"/>
                </a:cubicBezTo>
                <a:cubicBezTo>
                  <a:pt x="11413" y="7512"/>
                  <a:pt x="11451" y="7529"/>
                  <a:pt x="11476" y="7561"/>
                </a:cubicBezTo>
                <a:cubicBezTo>
                  <a:pt x="11476" y="7561"/>
                  <a:pt x="11476" y="7562"/>
                  <a:pt x="11477" y="7562"/>
                </a:cubicBezTo>
                <a:cubicBezTo>
                  <a:pt x="11547" y="7653"/>
                  <a:pt x="11494" y="7641"/>
                  <a:pt x="11574" y="7774"/>
                </a:cubicBezTo>
                <a:cubicBezTo>
                  <a:pt x="11604" y="7825"/>
                  <a:pt x="11574" y="7864"/>
                  <a:pt x="11479" y="7960"/>
                </a:cubicBezTo>
                <a:cubicBezTo>
                  <a:pt x="11443" y="7996"/>
                  <a:pt x="11449" y="8054"/>
                  <a:pt x="11461" y="8056"/>
                </a:cubicBezTo>
                <a:cubicBezTo>
                  <a:pt x="11493" y="8057"/>
                  <a:pt x="11571" y="8078"/>
                  <a:pt x="11634" y="8111"/>
                </a:cubicBezTo>
                <a:cubicBezTo>
                  <a:pt x="11719" y="8155"/>
                  <a:pt x="11852" y="8198"/>
                  <a:pt x="11962" y="8230"/>
                </a:cubicBezTo>
                <a:cubicBezTo>
                  <a:pt x="12063" y="8259"/>
                  <a:pt x="12152" y="8318"/>
                  <a:pt x="12219" y="8398"/>
                </a:cubicBezTo>
                <a:cubicBezTo>
                  <a:pt x="12263" y="8451"/>
                  <a:pt x="12851" y="8802"/>
                  <a:pt x="12827" y="8324"/>
                </a:cubicBezTo>
                <a:cubicBezTo>
                  <a:pt x="12825" y="8291"/>
                  <a:pt x="12858" y="8233"/>
                  <a:pt x="12913" y="8188"/>
                </a:cubicBezTo>
                <a:cubicBezTo>
                  <a:pt x="13104" y="8033"/>
                  <a:pt x="13244" y="8234"/>
                  <a:pt x="13296" y="8246"/>
                </a:cubicBezTo>
                <a:cubicBezTo>
                  <a:pt x="13381" y="8265"/>
                  <a:pt x="13392" y="8265"/>
                  <a:pt x="13448" y="8264"/>
                </a:cubicBezTo>
                <a:cubicBezTo>
                  <a:pt x="13449" y="8264"/>
                  <a:pt x="13449" y="8264"/>
                  <a:pt x="13450" y="8264"/>
                </a:cubicBezTo>
                <a:cubicBezTo>
                  <a:pt x="13450" y="8264"/>
                  <a:pt x="13450" y="8264"/>
                  <a:pt x="13450" y="8264"/>
                </a:cubicBezTo>
                <a:cubicBezTo>
                  <a:pt x="13503" y="8265"/>
                  <a:pt x="13527" y="8325"/>
                  <a:pt x="13695" y="8314"/>
                </a:cubicBezTo>
                <a:cubicBezTo>
                  <a:pt x="13985" y="8294"/>
                  <a:pt x="14277" y="8340"/>
                  <a:pt x="14567" y="8289"/>
                </a:cubicBezTo>
                <a:cubicBezTo>
                  <a:pt x="14599" y="8283"/>
                  <a:pt x="14644" y="8272"/>
                  <a:pt x="14670" y="8251"/>
                </a:cubicBezTo>
                <a:cubicBezTo>
                  <a:pt x="14990" y="7987"/>
                  <a:pt x="14665" y="7662"/>
                  <a:pt x="14715" y="7371"/>
                </a:cubicBezTo>
                <a:cubicBezTo>
                  <a:pt x="14715" y="7371"/>
                  <a:pt x="14715" y="7369"/>
                  <a:pt x="14714" y="7368"/>
                </a:cubicBezTo>
                <a:cubicBezTo>
                  <a:pt x="14714" y="7368"/>
                  <a:pt x="14713" y="7367"/>
                  <a:pt x="14712" y="7367"/>
                </a:cubicBezTo>
                <a:cubicBezTo>
                  <a:pt x="14712" y="7367"/>
                  <a:pt x="14712" y="7367"/>
                  <a:pt x="14712" y="7367"/>
                </a:cubicBezTo>
                <a:cubicBezTo>
                  <a:pt x="14613" y="7375"/>
                  <a:pt x="14519" y="7414"/>
                  <a:pt x="14444" y="7479"/>
                </a:cubicBezTo>
                <a:cubicBezTo>
                  <a:pt x="14417" y="7502"/>
                  <a:pt x="14384" y="7519"/>
                  <a:pt x="14338" y="7523"/>
                </a:cubicBezTo>
                <a:cubicBezTo>
                  <a:pt x="14258" y="7532"/>
                  <a:pt x="14196" y="7480"/>
                  <a:pt x="14126" y="7453"/>
                </a:cubicBezTo>
                <a:cubicBezTo>
                  <a:pt x="14091" y="7440"/>
                  <a:pt x="14052" y="7457"/>
                  <a:pt x="14038" y="7492"/>
                </a:cubicBezTo>
                <a:cubicBezTo>
                  <a:pt x="14038" y="7493"/>
                  <a:pt x="14038" y="7493"/>
                  <a:pt x="14038" y="7493"/>
                </a:cubicBezTo>
                <a:cubicBezTo>
                  <a:pt x="14011" y="7558"/>
                  <a:pt x="13705" y="7510"/>
                  <a:pt x="13614" y="7357"/>
                </a:cubicBezTo>
                <a:cubicBezTo>
                  <a:pt x="13586" y="7311"/>
                  <a:pt x="13544" y="7275"/>
                  <a:pt x="13494" y="7254"/>
                </a:cubicBezTo>
                <a:cubicBezTo>
                  <a:pt x="13494" y="7254"/>
                  <a:pt x="13494" y="7254"/>
                  <a:pt x="13494" y="7254"/>
                </a:cubicBezTo>
                <a:cubicBezTo>
                  <a:pt x="13495" y="7253"/>
                  <a:pt x="13496" y="7252"/>
                  <a:pt x="13497" y="7251"/>
                </a:cubicBezTo>
                <a:cubicBezTo>
                  <a:pt x="13587" y="7166"/>
                  <a:pt x="13450" y="7101"/>
                  <a:pt x="13434" y="7035"/>
                </a:cubicBezTo>
                <a:cubicBezTo>
                  <a:pt x="13427" y="7002"/>
                  <a:pt x="13444" y="6969"/>
                  <a:pt x="13475" y="6956"/>
                </a:cubicBezTo>
                <a:cubicBezTo>
                  <a:pt x="13476" y="6955"/>
                  <a:pt x="13476" y="6955"/>
                  <a:pt x="13477" y="6955"/>
                </a:cubicBezTo>
                <a:cubicBezTo>
                  <a:pt x="13552" y="6926"/>
                  <a:pt x="13586" y="6886"/>
                  <a:pt x="13571" y="6897"/>
                </a:cubicBezTo>
                <a:cubicBezTo>
                  <a:pt x="13539" y="6921"/>
                  <a:pt x="13502" y="6934"/>
                  <a:pt x="13462" y="6936"/>
                </a:cubicBezTo>
                <a:cubicBezTo>
                  <a:pt x="13462" y="6936"/>
                  <a:pt x="13462" y="6936"/>
                  <a:pt x="13462" y="6936"/>
                </a:cubicBezTo>
                <a:cubicBezTo>
                  <a:pt x="13441" y="6937"/>
                  <a:pt x="13420" y="6933"/>
                  <a:pt x="13402" y="6923"/>
                </a:cubicBezTo>
                <a:cubicBezTo>
                  <a:pt x="13358" y="6898"/>
                  <a:pt x="13308" y="6885"/>
                  <a:pt x="13257" y="6885"/>
                </a:cubicBezTo>
                <a:cubicBezTo>
                  <a:pt x="13196" y="6885"/>
                  <a:pt x="13134" y="6902"/>
                  <a:pt x="13122" y="6963"/>
                </a:cubicBezTo>
                <a:cubicBezTo>
                  <a:pt x="13119" y="6974"/>
                  <a:pt x="13113" y="6984"/>
                  <a:pt x="13104" y="6991"/>
                </a:cubicBezTo>
                <a:cubicBezTo>
                  <a:pt x="13096" y="6996"/>
                  <a:pt x="13086" y="6997"/>
                  <a:pt x="13077" y="6993"/>
                </a:cubicBezTo>
                <a:cubicBezTo>
                  <a:pt x="13062" y="6986"/>
                  <a:pt x="13046" y="6988"/>
                  <a:pt x="13034" y="6996"/>
                </a:cubicBezTo>
                <a:cubicBezTo>
                  <a:pt x="13022" y="7005"/>
                  <a:pt x="13015" y="7018"/>
                  <a:pt x="13017" y="7038"/>
                </a:cubicBezTo>
                <a:cubicBezTo>
                  <a:pt x="13021" y="7090"/>
                  <a:pt x="13163" y="7144"/>
                  <a:pt x="13048" y="7197"/>
                </a:cubicBezTo>
                <a:lnTo>
                  <a:pt x="13047" y="7197"/>
                </a:lnTo>
                <a:cubicBezTo>
                  <a:pt x="13047" y="7197"/>
                  <a:pt x="12998" y="7226"/>
                  <a:pt x="12994" y="7228"/>
                </a:cubicBezTo>
                <a:cubicBezTo>
                  <a:pt x="12946" y="7252"/>
                  <a:pt x="12885" y="7200"/>
                  <a:pt x="12844" y="7197"/>
                </a:cubicBezTo>
                <a:cubicBezTo>
                  <a:pt x="12831" y="7196"/>
                  <a:pt x="12818" y="7202"/>
                  <a:pt x="12804" y="7202"/>
                </a:cubicBezTo>
                <a:cubicBezTo>
                  <a:pt x="12804" y="7202"/>
                  <a:pt x="12803" y="7202"/>
                  <a:pt x="12803" y="7202"/>
                </a:cubicBezTo>
                <a:cubicBezTo>
                  <a:pt x="12795" y="7201"/>
                  <a:pt x="12790" y="7199"/>
                  <a:pt x="12788" y="7197"/>
                </a:cubicBezTo>
                <a:cubicBezTo>
                  <a:pt x="12788" y="7197"/>
                  <a:pt x="12788" y="7197"/>
                  <a:pt x="12787" y="7196"/>
                </a:cubicBezTo>
                <a:cubicBezTo>
                  <a:pt x="12783" y="7193"/>
                  <a:pt x="12739" y="7153"/>
                  <a:pt x="12732" y="7141"/>
                </a:cubicBezTo>
                <a:cubicBezTo>
                  <a:pt x="12715" y="7112"/>
                  <a:pt x="12713" y="7109"/>
                  <a:pt x="12704" y="7099"/>
                </a:cubicBezTo>
                <a:cubicBezTo>
                  <a:pt x="12696" y="7091"/>
                  <a:pt x="12683" y="7082"/>
                  <a:pt x="12673" y="7074"/>
                </a:cubicBezTo>
                <a:cubicBezTo>
                  <a:pt x="12651" y="7058"/>
                  <a:pt x="12637" y="7033"/>
                  <a:pt x="12635" y="7006"/>
                </a:cubicBezTo>
                <a:cubicBezTo>
                  <a:pt x="12633" y="6985"/>
                  <a:pt x="12631" y="6955"/>
                  <a:pt x="12627" y="6922"/>
                </a:cubicBezTo>
                <a:cubicBezTo>
                  <a:pt x="12618" y="6849"/>
                  <a:pt x="12581" y="6781"/>
                  <a:pt x="12523" y="6735"/>
                </a:cubicBezTo>
                <a:cubicBezTo>
                  <a:pt x="12508" y="6723"/>
                  <a:pt x="12490" y="6717"/>
                  <a:pt x="12471" y="6718"/>
                </a:cubicBezTo>
                <a:cubicBezTo>
                  <a:pt x="12459" y="6718"/>
                  <a:pt x="12446" y="6715"/>
                  <a:pt x="12436" y="6708"/>
                </a:cubicBezTo>
                <a:cubicBezTo>
                  <a:pt x="12388" y="6675"/>
                  <a:pt x="12355" y="6668"/>
                  <a:pt x="12355" y="6668"/>
                </a:cubicBezTo>
                <a:cubicBezTo>
                  <a:pt x="12355" y="6668"/>
                  <a:pt x="12355" y="6668"/>
                  <a:pt x="12355" y="6668"/>
                </a:cubicBezTo>
                <a:lnTo>
                  <a:pt x="11975" y="6391"/>
                </a:lnTo>
                <a:cubicBezTo>
                  <a:pt x="11953" y="6376"/>
                  <a:pt x="11927" y="6368"/>
                  <a:pt x="11900" y="6369"/>
                </a:cubicBezTo>
                <a:cubicBezTo>
                  <a:pt x="11878" y="6371"/>
                  <a:pt x="11866" y="6350"/>
                  <a:pt x="11853" y="6332"/>
                </a:cubicBezTo>
                <a:cubicBezTo>
                  <a:pt x="11829" y="6294"/>
                  <a:pt x="11783" y="6277"/>
                  <a:pt x="11740" y="6290"/>
                </a:cubicBezTo>
                <a:cubicBezTo>
                  <a:pt x="11739" y="6291"/>
                  <a:pt x="11737" y="6291"/>
                  <a:pt x="11735" y="6292"/>
                </a:cubicBezTo>
                <a:cubicBezTo>
                  <a:pt x="11708" y="6302"/>
                  <a:pt x="11696" y="6335"/>
                  <a:pt x="11710" y="6361"/>
                </a:cubicBezTo>
                <a:cubicBezTo>
                  <a:pt x="11719" y="6375"/>
                  <a:pt x="11727" y="6389"/>
                  <a:pt x="11736" y="6402"/>
                </a:cubicBezTo>
                <a:lnTo>
                  <a:pt x="11957" y="6724"/>
                </a:lnTo>
                <a:cubicBezTo>
                  <a:pt x="11994" y="6777"/>
                  <a:pt x="12054" y="6809"/>
                  <a:pt x="12119" y="6808"/>
                </a:cubicBezTo>
                <a:cubicBezTo>
                  <a:pt x="12145" y="6808"/>
                  <a:pt x="12168" y="6827"/>
                  <a:pt x="12170" y="6854"/>
                </a:cubicBezTo>
                <a:cubicBezTo>
                  <a:pt x="12172" y="6867"/>
                  <a:pt x="12179" y="6878"/>
                  <a:pt x="12191" y="6885"/>
                </a:cubicBezTo>
                <a:cubicBezTo>
                  <a:pt x="12296" y="6946"/>
                  <a:pt x="12432" y="6954"/>
                  <a:pt x="12505" y="7069"/>
                </a:cubicBezTo>
                <a:cubicBezTo>
                  <a:pt x="12506" y="7070"/>
                  <a:pt x="12507" y="7071"/>
                  <a:pt x="12507" y="7071"/>
                </a:cubicBezTo>
                <a:cubicBezTo>
                  <a:pt x="12507" y="7071"/>
                  <a:pt x="12507" y="7073"/>
                  <a:pt x="12507" y="7074"/>
                </a:cubicBezTo>
                <a:cubicBezTo>
                  <a:pt x="12507" y="7083"/>
                  <a:pt x="12502" y="7110"/>
                  <a:pt x="12497" y="7119"/>
                </a:cubicBezTo>
                <a:cubicBezTo>
                  <a:pt x="12489" y="7133"/>
                  <a:pt x="12461" y="7139"/>
                  <a:pt x="12453" y="7132"/>
                </a:cubicBezTo>
                <a:cubicBezTo>
                  <a:pt x="12447" y="7126"/>
                  <a:pt x="12448" y="7114"/>
                  <a:pt x="12448" y="7100"/>
                </a:cubicBezTo>
                <a:cubicBezTo>
                  <a:pt x="12448" y="7096"/>
                  <a:pt x="12447" y="7091"/>
                  <a:pt x="12445" y="7085"/>
                </a:cubicBezTo>
                <a:cubicBezTo>
                  <a:pt x="12434" y="7054"/>
                  <a:pt x="12411" y="7049"/>
                  <a:pt x="12382" y="7036"/>
                </a:cubicBezTo>
                <a:cubicBezTo>
                  <a:pt x="12341" y="7018"/>
                  <a:pt x="12294" y="7037"/>
                  <a:pt x="12276" y="7076"/>
                </a:cubicBezTo>
                <a:cubicBezTo>
                  <a:pt x="12276" y="7077"/>
                  <a:pt x="12276" y="7077"/>
                  <a:pt x="12276" y="7077"/>
                </a:cubicBezTo>
                <a:cubicBezTo>
                  <a:pt x="12275" y="7079"/>
                  <a:pt x="12274" y="7080"/>
                  <a:pt x="12274" y="7081"/>
                </a:cubicBezTo>
                <a:cubicBezTo>
                  <a:pt x="12256" y="7127"/>
                  <a:pt x="12285" y="7141"/>
                  <a:pt x="12301" y="7148"/>
                </a:cubicBezTo>
                <a:cubicBezTo>
                  <a:pt x="12326" y="7160"/>
                  <a:pt x="12363" y="7178"/>
                  <a:pt x="12353" y="7231"/>
                </a:cubicBezTo>
                <a:cubicBezTo>
                  <a:pt x="12349" y="7253"/>
                  <a:pt x="12324" y="7245"/>
                  <a:pt x="12311" y="7255"/>
                </a:cubicBezTo>
                <a:cubicBezTo>
                  <a:pt x="12311" y="7255"/>
                  <a:pt x="12320" y="7247"/>
                  <a:pt x="12276" y="7336"/>
                </a:cubicBezTo>
                <a:cubicBezTo>
                  <a:pt x="12260" y="7366"/>
                  <a:pt x="12275" y="7373"/>
                  <a:pt x="12235" y="7393"/>
                </a:cubicBezTo>
                <a:cubicBezTo>
                  <a:pt x="12203" y="7409"/>
                  <a:pt x="12187" y="7387"/>
                  <a:pt x="12183" y="7381"/>
                </a:cubicBezTo>
                <a:cubicBezTo>
                  <a:pt x="12169" y="7357"/>
                  <a:pt x="12189" y="7335"/>
                  <a:pt x="12188" y="7312"/>
                </a:cubicBezTo>
                <a:cubicBezTo>
                  <a:pt x="12188" y="7301"/>
                  <a:pt x="12187" y="7292"/>
                  <a:pt x="12218" y="7279"/>
                </a:cubicBezTo>
                <a:cubicBezTo>
                  <a:pt x="12261" y="7261"/>
                  <a:pt x="12215" y="7190"/>
                  <a:pt x="12189" y="7149"/>
                </a:cubicBezTo>
                <a:cubicBezTo>
                  <a:pt x="12189" y="7149"/>
                  <a:pt x="12189" y="7148"/>
                  <a:pt x="12188" y="7148"/>
                </a:cubicBezTo>
                <a:cubicBezTo>
                  <a:pt x="12135" y="7056"/>
                  <a:pt x="12170" y="7131"/>
                  <a:pt x="12109" y="7073"/>
                </a:cubicBezTo>
                <a:cubicBezTo>
                  <a:pt x="12071" y="7038"/>
                  <a:pt x="11972" y="6978"/>
                  <a:pt x="11953" y="6954"/>
                </a:cubicBezTo>
                <a:cubicBezTo>
                  <a:pt x="11822" y="6793"/>
                  <a:pt x="11608" y="6717"/>
                  <a:pt x="11496" y="6536"/>
                </a:cubicBezTo>
                <a:cubicBezTo>
                  <a:pt x="11474" y="6500"/>
                  <a:pt x="11441" y="6471"/>
                  <a:pt x="11402" y="6453"/>
                </a:cubicBezTo>
                <a:cubicBezTo>
                  <a:pt x="11376" y="6441"/>
                  <a:pt x="11345" y="6433"/>
                  <a:pt x="11312" y="6434"/>
                </a:cubicBezTo>
                <a:cubicBezTo>
                  <a:pt x="11280" y="6436"/>
                  <a:pt x="11126" y="6524"/>
                  <a:pt x="11002" y="6594"/>
                </a:cubicBezTo>
                <a:cubicBezTo>
                  <a:pt x="10886" y="6661"/>
                  <a:pt x="10802" y="6503"/>
                  <a:pt x="10688" y="6548"/>
                </a:cubicBezTo>
                <a:cubicBezTo>
                  <a:pt x="10566" y="6597"/>
                  <a:pt x="10638" y="6758"/>
                  <a:pt x="10534" y="6817"/>
                </a:cubicBezTo>
                <a:cubicBezTo>
                  <a:pt x="10416" y="6885"/>
                  <a:pt x="10275" y="6907"/>
                  <a:pt x="10171" y="7002"/>
                </a:cubicBezTo>
                <a:cubicBezTo>
                  <a:pt x="10166" y="7006"/>
                  <a:pt x="10163" y="7012"/>
                  <a:pt x="10160" y="7018"/>
                </a:cubicBezTo>
                <a:cubicBezTo>
                  <a:pt x="10129" y="7091"/>
                  <a:pt x="10073" y="7124"/>
                  <a:pt x="10069" y="7141"/>
                </a:cubicBezTo>
                <a:cubicBezTo>
                  <a:pt x="10066" y="7157"/>
                  <a:pt x="10065" y="7163"/>
                  <a:pt x="10071" y="7184"/>
                </a:cubicBezTo>
                <a:cubicBezTo>
                  <a:pt x="10085" y="7228"/>
                  <a:pt x="10071" y="7277"/>
                  <a:pt x="10036" y="7307"/>
                </a:cubicBezTo>
                <a:cubicBezTo>
                  <a:pt x="10013" y="7327"/>
                  <a:pt x="10032" y="7391"/>
                  <a:pt x="10011" y="7402"/>
                </a:cubicBezTo>
                <a:cubicBezTo>
                  <a:pt x="9973" y="7422"/>
                  <a:pt x="9931" y="7400"/>
                  <a:pt x="9892" y="7411"/>
                </a:cubicBezTo>
                <a:cubicBezTo>
                  <a:pt x="9832" y="7428"/>
                  <a:pt x="9829" y="7505"/>
                  <a:pt x="9771" y="7523"/>
                </a:cubicBezTo>
                <a:cubicBezTo>
                  <a:pt x="9696" y="7545"/>
                  <a:pt x="9623" y="7498"/>
                  <a:pt x="9547" y="7514"/>
                </a:cubicBezTo>
                <a:cubicBezTo>
                  <a:pt x="9377" y="7551"/>
                  <a:pt x="9377" y="7551"/>
                  <a:pt x="9371" y="7566"/>
                </a:cubicBezTo>
                <a:cubicBezTo>
                  <a:pt x="9364" y="7581"/>
                  <a:pt x="9351" y="7604"/>
                  <a:pt x="9327" y="7604"/>
                </a:cubicBezTo>
                <a:cubicBezTo>
                  <a:pt x="9238" y="7602"/>
                  <a:pt x="9271" y="7491"/>
                  <a:pt x="9229" y="7444"/>
                </a:cubicBezTo>
                <a:cubicBezTo>
                  <a:pt x="9184" y="7391"/>
                  <a:pt x="9172" y="7397"/>
                  <a:pt x="9151" y="7406"/>
                </a:cubicBezTo>
                <a:cubicBezTo>
                  <a:pt x="9124" y="7418"/>
                  <a:pt x="9077" y="7438"/>
                  <a:pt x="9063" y="7429"/>
                </a:cubicBezTo>
                <a:cubicBezTo>
                  <a:pt x="9044" y="7418"/>
                  <a:pt x="9029" y="7400"/>
                  <a:pt x="9007" y="7394"/>
                </a:cubicBezTo>
                <a:cubicBezTo>
                  <a:pt x="8992" y="7389"/>
                  <a:pt x="8979" y="7379"/>
                  <a:pt x="8972" y="7365"/>
                </a:cubicBezTo>
                <a:cubicBezTo>
                  <a:pt x="8960" y="7340"/>
                  <a:pt x="8991" y="7239"/>
                  <a:pt x="8998" y="7211"/>
                </a:cubicBezTo>
                <a:cubicBezTo>
                  <a:pt x="9003" y="7193"/>
                  <a:pt x="9002" y="7175"/>
                  <a:pt x="8995" y="7158"/>
                </a:cubicBezTo>
                <a:cubicBezTo>
                  <a:pt x="8988" y="7138"/>
                  <a:pt x="8969" y="7125"/>
                  <a:pt x="8948" y="7124"/>
                </a:cubicBezTo>
                <a:cubicBezTo>
                  <a:pt x="8944" y="7124"/>
                  <a:pt x="8940" y="7123"/>
                  <a:pt x="8937" y="7120"/>
                </a:cubicBezTo>
                <a:cubicBezTo>
                  <a:pt x="8912" y="7092"/>
                  <a:pt x="9014" y="6989"/>
                  <a:pt x="9042" y="6937"/>
                </a:cubicBezTo>
                <a:cubicBezTo>
                  <a:pt x="9046" y="6929"/>
                  <a:pt x="9051" y="6917"/>
                  <a:pt x="9054" y="6908"/>
                </a:cubicBezTo>
                <a:cubicBezTo>
                  <a:pt x="9141" y="6686"/>
                  <a:pt x="9141" y="6611"/>
                  <a:pt x="9123" y="6537"/>
                </a:cubicBezTo>
                <a:cubicBezTo>
                  <a:pt x="9115" y="6504"/>
                  <a:pt x="9139" y="6473"/>
                  <a:pt x="9173" y="6471"/>
                </a:cubicBezTo>
                <a:cubicBezTo>
                  <a:pt x="9191" y="6470"/>
                  <a:pt x="9211" y="6469"/>
                  <a:pt x="9227" y="6468"/>
                </a:cubicBezTo>
                <a:cubicBezTo>
                  <a:pt x="9263" y="6426"/>
                  <a:pt x="9323" y="6414"/>
                  <a:pt x="9372" y="6439"/>
                </a:cubicBezTo>
                <a:cubicBezTo>
                  <a:pt x="9439" y="6473"/>
                  <a:pt x="9573" y="6522"/>
                  <a:pt x="9801" y="6532"/>
                </a:cubicBezTo>
                <a:cubicBezTo>
                  <a:pt x="9856" y="6535"/>
                  <a:pt x="9911" y="6547"/>
                  <a:pt x="9963" y="6567"/>
                </a:cubicBezTo>
                <a:cubicBezTo>
                  <a:pt x="10012" y="6585"/>
                  <a:pt x="10053" y="6543"/>
                  <a:pt x="10071" y="6519"/>
                </a:cubicBezTo>
                <a:cubicBezTo>
                  <a:pt x="10113" y="6465"/>
                  <a:pt x="10107" y="6397"/>
                  <a:pt x="10115" y="6334"/>
                </a:cubicBezTo>
                <a:cubicBezTo>
                  <a:pt x="10120" y="6301"/>
                  <a:pt x="10139" y="6270"/>
                  <a:pt x="10167" y="6252"/>
                </a:cubicBezTo>
                <a:cubicBezTo>
                  <a:pt x="10175" y="6247"/>
                  <a:pt x="10179" y="6238"/>
                  <a:pt x="10177" y="6229"/>
                </a:cubicBezTo>
                <a:cubicBezTo>
                  <a:pt x="10175" y="6217"/>
                  <a:pt x="10165" y="6121"/>
                  <a:pt x="10153" y="6120"/>
                </a:cubicBezTo>
                <a:cubicBezTo>
                  <a:pt x="10153" y="6120"/>
                  <a:pt x="10152" y="6120"/>
                  <a:pt x="10151" y="6120"/>
                </a:cubicBezTo>
                <a:cubicBezTo>
                  <a:pt x="10057" y="6110"/>
                  <a:pt x="10087" y="5988"/>
                  <a:pt x="10025" y="5949"/>
                </a:cubicBezTo>
                <a:cubicBezTo>
                  <a:pt x="9973" y="5915"/>
                  <a:pt x="9975" y="5893"/>
                  <a:pt x="9844" y="5879"/>
                </a:cubicBezTo>
                <a:cubicBezTo>
                  <a:pt x="9826" y="5877"/>
                  <a:pt x="9870" y="5786"/>
                  <a:pt x="9946" y="5762"/>
                </a:cubicBezTo>
                <a:cubicBezTo>
                  <a:pt x="9950" y="5760"/>
                  <a:pt x="9955" y="5761"/>
                  <a:pt x="9959" y="5763"/>
                </a:cubicBezTo>
                <a:cubicBezTo>
                  <a:pt x="10006" y="5786"/>
                  <a:pt x="10058" y="5798"/>
                  <a:pt x="10110" y="5795"/>
                </a:cubicBezTo>
                <a:cubicBezTo>
                  <a:pt x="10130" y="5794"/>
                  <a:pt x="10148" y="5784"/>
                  <a:pt x="10160" y="5768"/>
                </a:cubicBezTo>
                <a:cubicBezTo>
                  <a:pt x="10171" y="5752"/>
                  <a:pt x="10175" y="5732"/>
                  <a:pt x="10169" y="5712"/>
                </a:cubicBezTo>
                <a:lnTo>
                  <a:pt x="10169" y="5711"/>
                </a:lnTo>
                <a:cubicBezTo>
                  <a:pt x="10164" y="5692"/>
                  <a:pt x="10181" y="5661"/>
                  <a:pt x="10203" y="5676"/>
                </a:cubicBezTo>
                <a:cubicBezTo>
                  <a:pt x="10247" y="5704"/>
                  <a:pt x="10268" y="5723"/>
                  <a:pt x="10344" y="5712"/>
                </a:cubicBezTo>
                <a:cubicBezTo>
                  <a:pt x="10363" y="5709"/>
                  <a:pt x="10378" y="5695"/>
                  <a:pt x="10382" y="5677"/>
                </a:cubicBezTo>
                <a:cubicBezTo>
                  <a:pt x="10384" y="5668"/>
                  <a:pt x="10390" y="5661"/>
                  <a:pt x="10398" y="5656"/>
                </a:cubicBezTo>
                <a:cubicBezTo>
                  <a:pt x="10483" y="5608"/>
                  <a:pt x="10519" y="5587"/>
                  <a:pt x="10536" y="5567"/>
                </a:cubicBezTo>
                <a:cubicBezTo>
                  <a:pt x="10576" y="5521"/>
                  <a:pt x="10623" y="5482"/>
                  <a:pt x="10677" y="5452"/>
                </a:cubicBezTo>
                <a:cubicBezTo>
                  <a:pt x="10754" y="5409"/>
                  <a:pt x="10791" y="5381"/>
                  <a:pt x="10865" y="5315"/>
                </a:cubicBezTo>
                <a:cubicBezTo>
                  <a:pt x="10896" y="5286"/>
                  <a:pt x="10934" y="5266"/>
                  <a:pt x="10976" y="5257"/>
                </a:cubicBezTo>
                <a:cubicBezTo>
                  <a:pt x="10988" y="5253"/>
                  <a:pt x="10997" y="5241"/>
                  <a:pt x="10995" y="5229"/>
                </a:cubicBezTo>
                <a:cubicBezTo>
                  <a:pt x="10994" y="5226"/>
                  <a:pt x="10995" y="5224"/>
                  <a:pt x="10996" y="5222"/>
                </a:cubicBezTo>
                <a:cubicBezTo>
                  <a:pt x="11010" y="5203"/>
                  <a:pt x="11031" y="5192"/>
                  <a:pt x="11054" y="5190"/>
                </a:cubicBezTo>
                <a:cubicBezTo>
                  <a:pt x="11108" y="5185"/>
                  <a:pt x="11139" y="5185"/>
                  <a:pt x="11162" y="5185"/>
                </a:cubicBezTo>
                <a:cubicBezTo>
                  <a:pt x="11162" y="5185"/>
                  <a:pt x="11162" y="5184"/>
                  <a:pt x="11163" y="5184"/>
                </a:cubicBezTo>
                <a:cubicBezTo>
                  <a:pt x="11178" y="5166"/>
                  <a:pt x="11201" y="5156"/>
                  <a:pt x="11224" y="5157"/>
                </a:cubicBezTo>
                <a:cubicBezTo>
                  <a:pt x="11280" y="5158"/>
                  <a:pt x="11354" y="5184"/>
                  <a:pt x="11342" y="5031"/>
                </a:cubicBezTo>
                <a:cubicBezTo>
                  <a:pt x="11325" y="4892"/>
                  <a:pt x="11371" y="4753"/>
                  <a:pt x="11467" y="4652"/>
                </a:cubicBezTo>
                <a:cubicBezTo>
                  <a:pt x="11467" y="4652"/>
                  <a:pt x="11467" y="4652"/>
                  <a:pt x="11467" y="4652"/>
                </a:cubicBezTo>
                <a:cubicBezTo>
                  <a:pt x="11511" y="4670"/>
                  <a:pt x="11501" y="4715"/>
                  <a:pt x="11509" y="4761"/>
                </a:cubicBezTo>
                <a:cubicBezTo>
                  <a:pt x="11513" y="4790"/>
                  <a:pt x="11505" y="4818"/>
                  <a:pt x="11486" y="4839"/>
                </a:cubicBezTo>
                <a:cubicBezTo>
                  <a:pt x="11485" y="4839"/>
                  <a:pt x="11485" y="4840"/>
                  <a:pt x="11485" y="4840"/>
                </a:cubicBezTo>
                <a:cubicBezTo>
                  <a:pt x="11300" y="5044"/>
                  <a:pt x="11537" y="5038"/>
                  <a:pt x="11543" y="5090"/>
                </a:cubicBezTo>
                <a:cubicBezTo>
                  <a:pt x="11543" y="5090"/>
                  <a:pt x="11543" y="5091"/>
                  <a:pt x="11543" y="5091"/>
                </a:cubicBezTo>
                <a:cubicBezTo>
                  <a:pt x="11544" y="5100"/>
                  <a:pt x="11549" y="5108"/>
                  <a:pt x="11556" y="5112"/>
                </a:cubicBezTo>
                <a:cubicBezTo>
                  <a:pt x="11564" y="5117"/>
                  <a:pt x="11573" y="5118"/>
                  <a:pt x="11581" y="5115"/>
                </a:cubicBezTo>
                <a:cubicBezTo>
                  <a:pt x="11590" y="5112"/>
                  <a:pt x="11771" y="5036"/>
                  <a:pt x="11779" y="5041"/>
                </a:cubicBezTo>
                <a:cubicBezTo>
                  <a:pt x="11813" y="5063"/>
                  <a:pt x="11787" y="5074"/>
                  <a:pt x="11814" y="5099"/>
                </a:cubicBezTo>
                <a:cubicBezTo>
                  <a:pt x="11815" y="5099"/>
                  <a:pt x="11815" y="5100"/>
                  <a:pt x="11815" y="5100"/>
                </a:cubicBezTo>
                <a:cubicBezTo>
                  <a:pt x="11856" y="5138"/>
                  <a:pt x="11917" y="5145"/>
                  <a:pt x="11967" y="5119"/>
                </a:cubicBezTo>
                <a:cubicBezTo>
                  <a:pt x="12071" y="5064"/>
                  <a:pt x="12191" y="5045"/>
                  <a:pt x="12308" y="5067"/>
                </a:cubicBezTo>
                <a:cubicBezTo>
                  <a:pt x="12365" y="5077"/>
                  <a:pt x="12507" y="4940"/>
                  <a:pt x="12481" y="4863"/>
                </a:cubicBezTo>
                <a:cubicBezTo>
                  <a:pt x="12481" y="4863"/>
                  <a:pt x="12481" y="4863"/>
                  <a:pt x="12481" y="4863"/>
                </a:cubicBezTo>
                <a:cubicBezTo>
                  <a:pt x="12465" y="4816"/>
                  <a:pt x="12462" y="4766"/>
                  <a:pt x="12473" y="4718"/>
                </a:cubicBezTo>
                <a:cubicBezTo>
                  <a:pt x="12479" y="4688"/>
                  <a:pt x="12467" y="4672"/>
                  <a:pt x="12501" y="4649"/>
                </a:cubicBezTo>
                <a:cubicBezTo>
                  <a:pt x="12519" y="4637"/>
                  <a:pt x="12541" y="4635"/>
                  <a:pt x="12560" y="4644"/>
                </a:cubicBezTo>
                <a:cubicBezTo>
                  <a:pt x="12584" y="4655"/>
                  <a:pt x="12612" y="4656"/>
                  <a:pt x="12638" y="4645"/>
                </a:cubicBezTo>
                <a:cubicBezTo>
                  <a:pt x="12671" y="4631"/>
                  <a:pt x="12694" y="4598"/>
                  <a:pt x="12697" y="4562"/>
                </a:cubicBezTo>
                <a:cubicBezTo>
                  <a:pt x="12697" y="4554"/>
                  <a:pt x="12694" y="4547"/>
                  <a:pt x="12687" y="4543"/>
                </a:cubicBezTo>
                <a:cubicBezTo>
                  <a:pt x="12656" y="4524"/>
                  <a:pt x="12639" y="4487"/>
                  <a:pt x="12643" y="4450"/>
                </a:cubicBezTo>
                <a:cubicBezTo>
                  <a:pt x="12649" y="4408"/>
                  <a:pt x="12680" y="4375"/>
                  <a:pt x="12721" y="4367"/>
                </a:cubicBezTo>
                <a:cubicBezTo>
                  <a:pt x="12842" y="4346"/>
                  <a:pt x="12864" y="4413"/>
                  <a:pt x="12978" y="4311"/>
                </a:cubicBezTo>
                <a:cubicBezTo>
                  <a:pt x="12985" y="4305"/>
                  <a:pt x="12988" y="4296"/>
                  <a:pt x="12986" y="4287"/>
                </a:cubicBezTo>
                <a:cubicBezTo>
                  <a:pt x="12983" y="4278"/>
                  <a:pt x="12976" y="4271"/>
                  <a:pt x="12967" y="4269"/>
                </a:cubicBezTo>
                <a:cubicBezTo>
                  <a:pt x="12872" y="4248"/>
                  <a:pt x="12773" y="4255"/>
                  <a:pt x="12682" y="4287"/>
                </a:cubicBezTo>
                <a:lnTo>
                  <a:pt x="12572" y="4326"/>
                </a:lnTo>
                <a:cubicBezTo>
                  <a:pt x="12571" y="4326"/>
                  <a:pt x="12571" y="4326"/>
                  <a:pt x="12571" y="4326"/>
                </a:cubicBezTo>
                <a:lnTo>
                  <a:pt x="12570" y="4326"/>
                </a:lnTo>
                <a:cubicBezTo>
                  <a:pt x="12552" y="4338"/>
                  <a:pt x="12529" y="4344"/>
                  <a:pt x="12507" y="4342"/>
                </a:cubicBezTo>
                <a:cubicBezTo>
                  <a:pt x="12430" y="4336"/>
                  <a:pt x="12382" y="4263"/>
                  <a:pt x="12352" y="4182"/>
                </a:cubicBezTo>
                <a:cubicBezTo>
                  <a:pt x="12317" y="4088"/>
                  <a:pt x="12328" y="3983"/>
                  <a:pt x="12383" y="3900"/>
                </a:cubicBezTo>
                <a:cubicBezTo>
                  <a:pt x="12411" y="3858"/>
                  <a:pt x="12424" y="3805"/>
                  <a:pt x="12454" y="3766"/>
                </a:cubicBezTo>
                <a:cubicBezTo>
                  <a:pt x="12467" y="3750"/>
                  <a:pt x="12472" y="3730"/>
                  <a:pt x="12467" y="3710"/>
                </a:cubicBezTo>
                <a:cubicBezTo>
                  <a:pt x="12455" y="3654"/>
                  <a:pt x="12358" y="3630"/>
                  <a:pt x="12305" y="3642"/>
                </a:cubicBezTo>
                <a:cubicBezTo>
                  <a:pt x="12197" y="3666"/>
                  <a:pt x="12269" y="3794"/>
                  <a:pt x="12226" y="3861"/>
                </a:cubicBezTo>
                <a:cubicBezTo>
                  <a:pt x="12202" y="3900"/>
                  <a:pt x="12098" y="3927"/>
                  <a:pt x="12089" y="3980"/>
                </a:cubicBezTo>
                <a:cubicBezTo>
                  <a:pt x="12067" y="4115"/>
                  <a:pt x="12055" y="4186"/>
                  <a:pt x="12064" y="4233"/>
                </a:cubicBezTo>
                <a:cubicBezTo>
                  <a:pt x="12083" y="4333"/>
                  <a:pt x="12073" y="4437"/>
                  <a:pt x="12035" y="4531"/>
                </a:cubicBezTo>
                <a:cubicBezTo>
                  <a:pt x="12034" y="4532"/>
                  <a:pt x="12034" y="4533"/>
                  <a:pt x="12034" y="4533"/>
                </a:cubicBezTo>
                <a:cubicBezTo>
                  <a:pt x="12003" y="4614"/>
                  <a:pt x="12066" y="4698"/>
                  <a:pt x="12024" y="4779"/>
                </a:cubicBezTo>
                <a:cubicBezTo>
                  <a:pt x="11975" y="4872"/>
                  <a:pt x="11861" y="4798"/>
                  <a:pt x="11835" y="4911"/>
                </a:cubicBezTo>
                <a:cubicBezTo>
                  <a:pt x="11824" y="4958"/>
                  <a:pt x="11731" y="4888"/>
                  <a:pt x="11699" y="4857"/>
                </a:cubicBezTo>
                <a:cubicBezTo>
                  <a:pt x="11696" y="4764"/>
                  <a:pt x="11660" y="4721"/>
                  <a:pt x="11634" y="4649"/>
                </a:cubicBezTo>
                <a:cubicBezTo>
                  <a:pt x="11613" y="4590"/>
                  <a:pt x="11565" y="4545"/>
                  <a:pt x="11505" y="4527"/>
                </a:cubicBezTo>
                <a:cubicBezTo>
                  <a:pt x="11347" y="4480"/>
                  <a:pt x="11314" y="4635"/>
                  <a:pt x="11174" y="4592"/>
                </a:cubicBezTo>
                <a:cubicBezTo>
                  <a:pt x="11061" y="4557"/>
                  <a:pt x="10981" y="4455"/>
                  <a:pt x="10976" y="4337"/>
                </a:cubicBezTo>
                <a:cubicBezTo>
                  <a:pt x="10970" y="4218"/>
                  <a:pt x="11038" y="4109"/>
                  <a:pt x="11147" y="4063"/>
                </a:cubicBezTo>
                <a:cubicBezTo>
                  <a:pt x="11519" y="3906"/>
                  <a:pt x="11588" y="3775"/>
                  <a:pt x="11613" y="3687"/>
                </a:cubicBezTo>
                <a:cubicBezTo>
                  <a:pt x="11618" y="3668"/>
                  <a:pt x="11634" y="3652"/>
                  <a:pt x="11654" y="3646"/>
                </a:cubicBezTo>
                <a:cubicBezTo>
                  <a:pt x="11654" y="3646"/>
                  <a:pt x="11654" y="3646"/>
                  <a:pt x="11654" y="3646"/>
                </a:cubicBezTo>
                <a:cubicBezTo>
                  <a:pt x="11658" y="3626"/>
                  <a:pt x="11669" y="3608"/>
                  <a:pt x="11684" y="3594"/>
                </a:cubicBezTo>
                <a:cubicBezTo>
                  <a:pt x="11722" y="3558"/>
                  <a:pt x="11748" y="3511"/>
                  <a:pt x="11782" y="3472"/>
                </a:cubicBezTo>
                <a:cubicBezTo>
                  <a:pt x="11819" y="3429"/>
                  <a:pt x="11858" y="3363"/>
                  <a:pt x="11858" y="3363"/>
                </a:cubicBezTo>
                <a:cubicBezTo>
                  <a:pt x="11858" y="3363"/>
                  <a:pt x="12050" y="3174"/>
                  <a:pt x="12254" y="3110"/>
                </a:cubicBezTo>
                <a:cubicBezTo>
                  <a:pt x="12348" y="3081"/>
                  <a:pt x="12417" y="3082"/>
                  <a:pt x="12439" y="3087"/>
                </a:cubicBezTo>
                <a:cubicBezTo>
                  <a:pt x="12463" y="3091"/>
                  <a:pt x="12497" y="3098"/>
                  <a:pt x="12552" y="3109"/>
                </a:cubicBezTo>
                <a:cubicBezTo>
                  <a:pt x="12549" y="3127"/>
                  <a:pt x="12554" y="3146"/>
                  <a:pt x="12565" y="3161"/>
                </a:cubicBezTo>
                <a:cubicBezTo>
                  <a:pt x="12591" y="3195"/>
                  <a:pt x="12675" y="3186"/>
                  <a:pt x="12777" y="3234"/>
                </a:cubicBezTo>
                <a:cubicBezTo>
                  <a:pt x="12895" y="3288"/>
                  <a:pt x="13036" y="3272"/>
                  <a:pt x="13163" y="3298"/>
                </a:cubicBezTo>
                <a:cubicBezTo>
                  <a:pt x="13215" y="3309"/>
                  <a:pt x="13250" y="3357"/>
                  <a:pt x="13244" y="3410"/>
                </a:cubicBezTo>
                <a:cubicBezTo>
                  <a:pt x="13238" y="3463"/>
                  <a:pt x="13193" y="3501"/>
                  <a:pt x="13140" y="3500"/>
                </a:cubicBezTo>
                <a:cubicBezTo>
                  <a:pt x="13103" y="3499"/>
                  <a:pt x="13070" y="3522"/>
                  <a:pt x="13057" y="3556"/>
                </a:cubicBezTo>
                <a:cubicBezTo>
                  <a:pt x="13045" y="3591"/>
                  <a:pt x="13056" y="3630"/>
                  <a:pt x="13084" y="3652"/>
                </a:cubicBezTo>
                <a:cubicBezTo>
                  <a:pt x="13130" y="3688"/>
                  <a:pt x="13182" y="3717"/>
                  <a:pt x="13236" y="3736"/>
                </a:cubicBezTo>
                <a:cubicBezTo>
                  <a:pt x="13301" y="3758"/>
                  <a:pt x="13404" y="3775"/>
                  <a:pt x="13359" y="3725"/>
                </a:cubicBezTo>
                <a:cubicBezTo>
                  <a:pt x="13343" y="3707"/>
                  <a:pt x="13320" y="3697"/>
                  <a:pt x="13296" y="3697"/>
                </a:cubicBezTo>
                <a:cubicBezTo>
                  <a:pt x="13208" y="3696"/>
                  <a:pt x="13236" y="3615"/>
                  <a:pt x="13283" y="3637"/>
                </a:cubicBezTo>
                <a:cubicBezTo>
                  <a:pt x="13335" y="3660"/>
                  <a:pt x="13482" y="3676"/>
                  <a:pt x="13380" y="3578"/>
                </a:cubicBezTo>
                <a:cubicBezTo>
                  <a:pt x="13368" y="3566"/>
                  <a:pt x="13366" y="3547"/>
                  <a:pt x="13377" y="3533"/>
                </a:cubicBezTo>
                <a:cubicBezTo>
                  <a:pt x="13394" y="3512"/>
                  <a:pt x="13408" y="3488"/>
                  <a:pt x="13418" y="3463"/>
                </a:cubicBezTo>
                <a:cubicBezTo>
                  <a:pt x="13438" y="3409"/>
                  <a:pt x="13435" y="3426"/>
                  <a:pt x="13504" y="3447"/>
                </a:cubicBezTo>
                <a:cubicBezTo>
                  <a:pt x="13515" y="3451"/>
                  <a:pt x="13528" y="3449"/>
                  <a:pt x="13537" y="3442"/>
                </a:cubicBezTo>
                <a:cubicBezTo>
                  <a:pt x="13557" y="3428"/>
                  <a:pt x="13583" y="3418"/>
                  <a:pt x="13564" y="3403"/>
                </a:cubicBezTo>
                <a:cubicBezTo>
                  <a:pt x="13548" y="3391"/>
                  <a:pt x="13581" y="3363"/>
                  <a:pt x="13593" y="3367"/>
                </a:cubicBezTo>
                <a:cubicBezTo>
                  <a:pt x="13612" y="3374"/>
                  <a:pt x="13634" y="3368"/>
                  <a:pt x="13648" y="3351"/>
                </a:cubicBezTo>
                <a:cubicBezTo>
                  <a:pt x="13658" y="3338"/>
                  <a:pt x="13661" y="3321"/>
                  <a:pt x="13657" y="3306"/>
                </a:cubicBezTo>
                <a:cubicBezTo>
                  <a:pt x="13645" y="3266"/>
                  <a:pt x="13677" y="3159"/>
                  <a:pt x="13734" y="3138"/>
                </a:cubicBezTo>
                <a:cubicBezTo>
                  <a:pt x="13748" y="3133"/>
                  <a:pt x="13763" y="3132"/>
                  <a:pt x="13777" y="3137"/>
                </a:cubicBezTo>
                <a:cubicBezTo>
                  <a:pt x="13789" y="3126"/>
                  <a:pt x="13802" y="3117"/>
                  <a:pt x="13817" y="3112"/>
                </a:cubicBezTo>
                <a:cubicBezTo>
                  <a:pt x="13842" y="3103"/>
                  <a:pt x="13886" y="3084"/>
                  <a:pt x="13916" y="3058"/>
                </a:cubicBezTo>
                <a:cubicBezTo>
                  <a:pt x="13947" y="3031"/>
                  <a:pt x="13989" y="3020"/>
                  <a:pt x="14030" y="3030"/>
                </a:cubicBezTo>
                <a:cubicBezTo>
                  <a:pt x="14030" y="3030"/>
                  <a:pt x="14030" y="3030"/>
                  <a:pt x="14030" y="3030"/>
                </a:cubicBezTo>
                <a:cubicBezTo>
                  <a:pt x="14043" y="3016"/>
                  <a:pt x="14042" y="2995"/>
                  <a:pt x="14030" y="2982"/>
                </a:cubicBezTo>
                <a:cubicBezTo>
                  <a:pt x="14005" y="2958"/>
                  <a:pt x="13925" y="2917"/>
                  <a:pt x="13937" y="2885"/>
                </a:cubicBezTo>
                <a:cubicBezTo>
                  <a:pt x="13941" y="2875"/>
                  <a:pt x="13990" y="2863"/>
                  <a:pt x="13998" y="2820"/>
                </a:cubicBezTo>
                <a:cubicBezTo>
                  <a:pt x="14002" y="2790"/>
                  <a:pt x="13986" y="2762"/>
                  <a:pt x="13958" y="2751"/>
                </a:cubicBezTo>
                <a:cubicBezTo>
                  <a:pt x="13121" y="2422"/>
                  <a:pt x="12220" y="2221"/>
                  <a:pt x="11279" y="2170"/>
                </a:cubicBezTo>
                <a:cubicBezTo>
                  <a:pt x="11106" y="2277"/>
                  <a:pt x="10933" y="2396"/>
                  <a:pt x="10776" y="2526"/>
                </a:cubicBezTo>
                <a:cubicBezTo>
                  <a:pt x="10207" y="2998"/>
                  <a:pt x="9307" y="3193"/>
                  <a:pt x="9327" y="3141"/>
                </a:cubicBezTo>
                <a:cubicBezTo>
                  <a:pt x="9241" y="3142"/>
                  <a:pt x="9218" y="3118"/>
                  <a:pt x="9218" y="3118"/>
                </a:cubicBezTo>
                <a:cubicBezTo>
                  <a:pt x="9190" y="3126"/>
                  <a:pt x="9165" y="3142"/>
                  <a:pt x="9142" y="3125"/>
                </a:cubicBezTo>
                <a:lnTo>
                  <a:pt x="9141" y="3125"/>
                </a:lnTo>
                <a:cubicBezTo>
                  <a:pt x="9143" y="3114"/>
                  <a:pt x="9137" y="3103"/>
                  <a:pt x="9128" y="3096"/>
                </a:cubicBezTo>
                <a:cubicBezTo>
                  <a:pt x="9098" y="3076"/>
                  <a:pt x="9039" y="3124"/>
                  <a:pt x="8896" y="3196"/>
                </a:cubicBezTo>
                <a:cubicBezTo>
                  <a:pt x="8896" y="3197"/>
                  <a:pt x="8895" y="3197"/>
                  <a:pt x="8895" y="3197"/>
                </a:cubicBezTo>
                <a:cubicBezTo>
                  <a:pt x="8892" y="3198"/>
                  <a:pt x="8889" y="3200"/>
                  <a:pt x="8887" y="3201"/>
                </a:cubicBezTo>
                <a:cubicBezTo>
                  <a:pt x="8827" y="3233"/>
                  <a:pt x="8759" y="3241"/>
                  <a:pt x="8714" y="3241"/>
                </a:cubicBezTo>
                <a:cubicBezTo>
                  <a:pt x="8681" y="3242"/>
                  <a:pt x="8649" y="3248"/>
                  <a:pt x="8618" y="3260"/>
                </a:cubicBezTo>
                <a:cubicBezTo>
                  <a:pt x="8613" y="3262"/>
                  <a:pt x="8608" y="3261"/>
                  <a:pt x="8606" y="3256"/>
                </a:cubicBezTo>
                <a:cubicBezTo>
                  <a:pt x="8595" y="3240"/>
                  <a:pt x="8647" y="3220"/>
                  <a:pt x="8666" y="3213"/>
                </a:cubicBezTo>
                <a:cubicBezTo>
                  <a:pt x="8683" y="3207"/>
                  <a:pt x="8675" y="3187"/>
                  <a:pt x="8604" y="3228"/>
                </a:cubicBezTo>
                <a:cubicBezTo>
                  <a:pt x="8588" y="3237"/>
                  <a:pt x="8570" y="3240"/>
                  <a:pt x="8553" y="3235"/>
                </a:cubicBezTo>
                <a:cubicBezTo>
                  <a:pt x="8481" y="3217"/>
                  <a:pt x="8396" y="3274"/>
                  <a:pt x="8339" y="3321"/>
                </a:cubicBezTo>
                <a:cubicBezTo>
                  <a:pt x="8330" y="3329"/>
                  <a:pt x="8319" y="3333"/>
                  <a:pt x="8305" y="3327"/>
                </a:cubicBezTo>
                <a:cubicBezTo>
                  <a:pt x="8285" y="3319"/>
                  <a:pt x="8268" y="3322"/>
                  <a:pt x="8274" y="3352"/>
                </a:cubicBezTo>
                <a:cubicBezTo>
                  <a:pt x="8280" y="3385"/>
                  <a:pt x="8092" y="3469"/>
                  <a:pt x="8089" y="3454"/>
                </a:cubicBezTo>
                <a:cubicBezTo>
                  <a:pt x="8085" y="3444"/>
                  <a:pt x="8074" y="3438"/>
                  <a:pt x="8063" y="3440"/>
                </a:cubicBezTo>
                <a:cubicBezTo>
                  <a:pt x="8039" y="3445"/>
                  <a:pt x="8009" y="3465"/>
                  <a:pt x="7993" y="3496"/>
                </a:cubicBezTo>
                <a:cubicBezTo>
                  <a:pt x="7963" y="3554"/>
                  <a:pt x="7881" y="3563"/>
                  <a:pt x="7841" y="3596"/>
                </a:cubicBezTo>
                <a:cubicBezTo>
                  <a:pt x="7799" y="3631"/>
                  <a:pt x="7738" y="3665"/>
                  <a:pt x="7738" y="3665"/>
                </a:cubicBezTo>
                <a:cubicBezTo>
                  <a:pt x="7716" y="3691"/>
                  <a:pt x="7700" y="3706"/>
                  <a:pt x="7676" y="3707"/>
                </a:cubicBezTo>
                <a:cubicBezTo>
                  <a:pt x="7653" y="3708"/>
                  <a:pt x="7639" y="3666"/>
                  <a:pt x="7649" y="3651"/>
                </a:cubicBezTo>
                <a:cubicBezTo>
                  <a:pt x="7655" y="3641"/>
                  <a:pt x="7701" y="3597"/>
                  <a:pt x="7690" y="3594"/>
                </a:cubicBezTo>
                <a:cubicBezTo>
                  <a:pt x="7685" y="3594"/>
                  <a:pt x="7682" y="3591"/>
                  <a:pt x="7680" y="3586"/>
                </a:cubicBezTo>
                <a:cubicBezTo>
                  <a:pt x="7672" y="3571"/>
                  <a:pt x="7707" y="3556"/>
                  <a:pt x="7698" y="3538"/>
                </a:cubicBezTo>
                <a:cubicBezTo>
                  <a:pt x="7692" y="3526"/>
                  <a:pt x="7624" y="3522"/>
                  <a:pt x="7618" y="3516"/>
                </a:cubicBezTo>
                <a:cubicBezTo>
                  <a:pt x="7614" y="3511"/>
                  <a:pt x="7613" y="3505"/>
                  <a:pt x="7616" y="3499"/>
                </a:cubicBezTo>
                <a:cubicBezTo>
                  <a:pt x="7659" y="3413"/>
                  <a:pt x="7664" y="3408"/>
                  <a:pt x="7722" y="3351"/>
                </a:cubicBezTo>
                <a:cubicBezTo>
                  <a:pt x="7721" y="3351"/>
                  <a:pt x="7721" y="3350"/>
                  <a:pt x="7721" y="3350"/>
                </a:cubicBezTo>
                <a:cubicBezTo>
                  <a:pt x="7715" y="3341"/>
                  <a:pt x="7715" y="3329"/>
                  <a:pt x="7721" y="3321"/>
                </a:cubicBezTo>
                <a:cubicBezTo>
                  <a:pt x="7753" y="3274"/>
                  <a:pt x="7860" y="3134"/>
                  <a:pt x="7984" y="3116"/>
                </a:cubicBezTo>
                <a:cubicBezTo>
                  <a:pt x="8017" y="3112"/>
                  <a:pt x="7996" y="3105"/>
                  <a:pt x="7996" y="3105"/>
                </a:cubicBezTo>
                <a:cubicBezTo>
                  <a:pt x="7965" y="3093"/>
                  <a:pt x="7926" y="3084"/>
                  <a:pt x="7948" y="3060"/>
                </a:cubicBezTo>
                <a:cubicBezTo>
                  <a:pt x="7992" y="3012"/>
                  <a:pt x="8060" y="2947"/>
                  <a:pt x="8135" y="2910"/>
                </a:cubicBezTo>
                <a:cubicBezTo>
                  <a:pt x="8172" y="2892"/>
                  <a:pt x="8205" y="2870"/>
                  <a:pt x="8237" y="2844"/>
                </a:cubicBezTo>
                <a:cubicBezTo>
                  <a:pt x="8268" y="2818"/>
                  <a:pt x="8371" y="2773"/>
                  <a:pt x="8484" y="2769"/>
                </a:cubicBezTo>
                <a:lnTo>
                  <a:pt x="8484" y="2768"/>
                </a:lnTo>
                <a:cubicBezTo>
                  <a:pt x="8578" y="2762"/>
                  <a:pt x="8826" y="2594"/>
                  <a:pt x="8828" y="2591"/>
                </a:cubicBezTo>
                <a:cubicBezTo>
                  <a:pt x="8828" y="2591"/>
                  <a:pt x="8828" y="2591"/>
                  <a:pt x="8828" y="2591"/>
                </a:cubicBezTo>
                <a:cubicBezTo>
                  <a:pt x="8820" y="2584"/>
                  <a:pt x="8832" y="2558"/>
                  <a:pt x="8829" y="2545"/>
                </a:cubicBezTo>
                <a:cubicBezTo>
                  <a:pt x="8829" y="2540"/>
                  <a:pt x="8831" y="2535"/>
                  <a:pt x="8836" y="2533"/>
                </a:cubicBezTo>
                <a:cubicBezTo>
                  <a:pt x="8860" y="2520"/>
                  <a:pt x="8889" y="2514"/>
                  <a:pt x="8914" y="2503"/>
                </a:cubicBezTo>
                <a:cubicBezTo>
                  <a:pt x="8917" y="2502"/>
                  <a:pt x="8919" y="2499"/>
                  <a:pt x="8920" y="2495"/>
                </a:cubicBezTo>
                <a:cubicBezTo>
                  <a:pt x="8921" y="2486"/>
                  <a:pt x="8910" y="2480"/>
                  <a:pt x="8902" y="2483"/>
                </a:cubicBezTo>
                <a:cubicBezTo>
                  <a:pt x="8850" y="2502"/>
                  <a:pt x="8829" y="2510"/>
                  <a:pt x="8817" y="2514"/>
                </a:cubicBezTo>
                <a:cubicBezTo>
                  <a:pt x="8810" y="2516"/>
                  <a:pt x="8803" y="2512"/>
                  <a:pt x="8800" y="2507"/>
                </a:cubicBezTo>
                <a:cubicBezTo>
                  <a:pt x="8797" y="2501"/>
                  <a:pt x="8798" y="2493"/>
                  <a:pt x="8803" y="2489"/>
                </a:cubicBezTo>
                <a:cubicBezTo>
                  <a:pt x="8862" y="2438"/>
                  <a:pt x="8942" y="2437"/>
                  <a:pt x="9011" y="2413"/>
                </a:cubicBezTo>
                <a:cubicBezTo>
                  <a:pt x="9042" y="2403"/>
                  <a:pt x="9042" y="2338"/>
                  <a:pt x="8978" y="2348"/>
                </a:cubicBezTo>
                <a:cubicBezTo>
                  <a:pt x="8665" y="2400"/>
                  <a:pt x="8381" y="2493"/>
                  <a:pt x="8084" y="2591"/>
                </a:cubicBezTo>
                <a:lnTo>
                  <a:pt x="8084" y="2592"/>
                </a:lnTo>
                <a:cubicBezTo>
                  <a:pt x="8086" y="2601"/>
                  <a:pt x="8024" y="2630"/>
                  <a:pt x="8017" y="2638"/>
                </a:cubicBezTo>
                <a:cubicBezTo>
                  <a:pt x="8013" y="2642"/>
                  <a:pt x="8011" y="2647"/>
                  <a:pt x="8013" y="2653"/>
                </a:cubicBezTo>
                <a:cubicBezTo>
                  <a:pt x="8013" y="2653"/>
                  <a:pt x="8013" y="2653"/>
                  <a:pt x="8013" y="2653"/>
                </a:cubicBezTo>
                <a:cubicBezTo>
                  <a:pt x="8017" y="2654"/>
                  <a:pt x="8018" y="2659"/>
                  <a:pt x="8015" y="2661"/>
                </a:cubicBezTo>
                <a:cubicBezTo>
                  <a:pt x="8003" y="2670"/>
                  <a:pt x="7981" y="2660"/>
                  <a:pt x="7974" y="2673"/>
                </a:cubicBezTo>
                <a:cubicBezTo>
                  <a:pt x="7966" y="2689"/>
                  <a:pt x="7995" y="2682"/>
                  <a:pt x="8000" y="2693"/>
                </a:cubicBezTo>
                <a:cubicBezTo>
                  <a:pt x="8004" y="2701"/>
                  <a:pt x="8003" y="2711"/>
                  <a:pt x="7997" y="2717"/>
                </a:cubicBezTo>
                <a:cubicBezTo>
                  <a:pt x="7987" y="2727"/>
                  <a:pt x="7941" y="2747"/>
                  <a:pt x="7934" y="2738"/>
                </a:cubicBezTo>
                <a:cubicBezTo>
                  <a:pt x="7927" y="2730"/>
                  <a:pt x="7926" y="2724"/>
                  <a:pt x="7917" y="2729"/>
                </a:cubicBezTo>
                <a:cubicBezTo>
                  <a:pt x="7884" y="2751"/>
                  <a:pt x="7863" y="2764"/>
                  <a:pt x="7844" y="2767"/>
                </a:cubicBezTo>
                <a:cubicBezTo>
                  <a:pt x="7777" y="2778"/>
                  <a:pt x="7692" y="2814"/>
                  <a:pt x="7692" y="2814"/>
                </a:cubicBezTo>
                <a:cubicBezTo>
                  <a:pt x="7702" y="2806"/>
                  <a:pt x="7734" y="2776"/>
                  <a:pt x="7739" y="2764"/>
                </a:cubicBezTo>
                <a:cubicBezTo>
                  <a:pt x="7757" y="2727"/>
                  <a:pt x="7777" y="2716"/>
                  <a:pt x="7799" y="2710"/>
                </a:cubicBezTo>
                <a:cubicBezTo>
                  <a:pt x="7815" y="2705"/>
                  <a:pt x="7818" y="2683"/>
                  <a:pt x="7746" y="2710"/>
                </a:cubicBezTo>
                <a:cubicBezTo>
                  <a:pt x="7681" y="2735"/>
                  <a:pt x="7621" y="2773"/>
                  <a:pt x="7571" y="2820"/>
                </a:cubicBezTo>
                <a:cubicBezTo>
                  <a:pt x="7529" y="2859"/>
                  <a:pt x="7479" y="2903"/>
                  <a:pt x="7443" y="2922"/>
                </a:cubicBezTo>
                <a:cubicBezTo>
                  <a:pt x="7450" y="2910"/>
                  <a:pt x="7445" y="2907"/>
                  <a:pt x="7440" y="2909"/>
                </a:cubicBezTo>
                <a:cubicBezTo>
                  <a:pt x="7436" y="2912"/>
                  <a:pt x="7402" y="2942"/>
                  <a:pt x="7388" y="2939"/>
                </a:cubicBezTo>
                <a:cubicBezTo>
                  <a:pt x="7346" y="2927"/>
                  <a:pt x="7401" y="2903"/>
                  <a:pt x="7401" y="2860"/>
                </a:cubicBezTo>
                <a:cubicBezTo>
                  <a:pt x="7406" y="2853"/>
                  <a:pt x="7412" y="2848"/>
                  <a:pt x="7418" y="2842"/>
                </a:cubicBezTo>
                <a:cubicBezTo>
                  <a:pt x="7369" y="2863"/>
                  <a:pt x="7325" y="2894"/>
                  <a:pt x="7289" y="2933"/>
                </a:cubicBezTo>
                <a:cubicBezTo>
                  <a:pt x="7260" y="2965"/>
                  <a:pt x="7236" y="3003"/>
                  <a:pt x="7205" y="2972"/>
                </a:cubicBezTo>
                <a:cubicBezTo>
                  <a:pt x="7190" y="2957"/>
                  <a:pt x="7168" y="2953"/>
                  <a:pt x="7149" y="2962"/>
                </a:cubicBezTo>
                <a:cubicBezTo>
                  <a:pt x="7030" y="3018"/>
                  <a:pt x="6912" y="3077"/>
                  <a:pt x="6796" y="3137"/>
                </a:cubicBezTo>
                <a:cubicBezTo>
                  <a:pt x="6783" y="3144"/>
                  <a:pt x="6772" y="3152"/>
                  <a:pt x="6761" y="3161"/>
                </a:cubicBezTo>
                <a:cubicBezTo>
                  <a:pt x="6753" y="3167"/>
                  <a:pt x="6748" y="3177"/>
                  <a:pt x="6746" y="3187"/>
                </a:cubicBezTo>
                <a:cubicBezTo>
                  <a:pt x="6744" y="3199"/>
                  <a:pt x="6723" y="3227"/>
                  <a:pt x="6716" y="3240"/>
                </a:cubicBezTo>
                <a:cubicBezTo>
                  <a:pt x="6712" y="3246"/>
                  <a:pt x="6712" y="3253"/>
                  <a:pt x="6716" y="3259"/>
                </a:cubicBezTo>
                <a:cubicBezTo>
                  <a:pt x="6727" y="3275"/>
                  <a:pt x="6762" y="3263"/>
                  <a:pt x="6781" y="3257"/>
                </a:cubicBezTo>
                <a:cubicBezTo>
                  <a:pt x="6807" y="3249"/>
                  <a:pt x="6836" y="3259"/>
                  <a:pt x="6851" y="3284"/>
                </a:cubicBezTo>
                <a:cubicBezTo>
                  <a:pt x="6865" y="3307"/>
                  <a:pt x="6861" y="3337"/>
                  <a:pt x="6842" y="3357"/>
                </a:cubicBezTo>
                <a:cubicBezTo>
                  <a:pt x="6826" y="3373"/>
                  <a:pt x="6811" y="3390"/>
                  <a:pt x="6797" y="3409"/>
                </a:cubicBezTo>
                <a:cubicBezTo>
                  <a:pt x="6769" y="3447"/>
                  <a:pt x="6742" y="3487"/>
                  <a:pt x="6701" y="3512"/>
                </a:cubicBezTo>
                <a:cubicBezTo>
                  <a:pt x="6676" y="3528"/>
                  <a:pt x="6652" y="3546"/>
                  <a:pt x="6630" y="3566"/>
                </a:cubicBezTo>
                <a:cubicBezTo>
                  <a:pt x="6407" y="3767"/>
                  <a:pt x="6399" y="4132"/>
                  <a:pt x="6234" y="4205"/>
                </a:cubicBezTo>
                <a:cubicBezTo>
                  <a:pt x="6234" y="4206"/>
                  <a:pt x="6234" y="4206"/>
                  <a:pt x="6233" y="4206"/>
                </a:cubicBezTo>
                <a:cubicBezTo>
                  <a:pt x="6107" y="4262"/>
                  <a:pt x="6063" y="4214"/>
                  <a:pt x="5911" y="4270"/>
                </a:cubicBezTo>
                <a:cubicBezTo>
                  <a:pt x="5882" y="4281"/>
                  <a:pt x="5854" y="4273"/>
                  <a:pt x="5826" y="4266"/>
                </a:cubicBezTo>
                <a:cubicBezTo>
                  <a:pt x="5803" y="4259"/>
                  <a:pt x="5784" y="4243"/>
                  <a:pt x="5775" y="4220"/>
                </a:cubicBezTo>
                <a:cubicBezTo>
                  <a:pt x="5742" y="4135"/>
                  <a:pt x="5646" y="4094"/>
                  <a:pt x="5562" y="4127"/>
                </a:cubicBezTo>
                <a:cubicBezTo>
                  <a:pt x="5548" y="4132"/>
                  <a:pt x="5533" y="4135"/>
                  <a:pt x="5516" y="4130"/>
                </a:cubicBezTo>
                <a:cubicBezTo>
                  <a:pt x="5516" y="4130"/>
                  <a:pt x="5516" y="4130"/>
                  <a:pt x="5516" y="4130"/>
                </a:cubicBezTo>
                <a:cubicBezTo>
                  <a:pt x="5516" y="4130"/>
                  <a:pt x="5515" y="4130"/>
                  <a:pt x="5515" y="4130"/>
                </a:cubicBezTo>
                <a:cubicBezTo>
                  <a:pt x="5487" y="4138"/>
                  <a:pt x="5310" y="4194"/>
                  <a:pt x="5323" y="4219"/>
                </a:cubicBezTo>
                <a:cubicBezTo>
                  <a:pt x="5323" y="4219"/>
                  <a:pt x="5635" y="4124"/>
                  <a:pt x="5565" y="4293"/>
                </a:cubicBezTo>
                <a:cubicBezTo>
                  <a:pt x="5565" y="4293"/>
                  <a:pt x="5564" y="4293"/>
                  <a:pt x="5564" y="4293"/>
                </a:cubicBezTo>
                <a:cubicBezTo>
                  <a:pt x="5552" y="4296"/>
                  <a:pt x="5543" y="4304"/>
                  <a:pt x="5538" y="4315"/>
                </a:cubicBezTo>
                <a:cubicBezTo>
                  <a:pt x="5530" y="4332"/>
                  <a:pt x="5521" y="4341"/>
                  <a:pt x="5495" y="4347"/>
                </a:cubicBezTo>
                <a:cubicBezTo>
                  <a:pt x="5466" y="4353"/>
                  <a:pt x="5434" y="4345"/>
                  <a:pt x="5411" y="4324"/>
                </a:cubicBezTo>
                <a:cubicBezTo>
                  <a:pt x="5395" y="4327"/>
                  <a:pt x="5388" y="4366"/>
                  <a:pt x="5394" y="4377"/>
                </a:cubicBezTo>
                <a:cubicBezTo>
                  <a:pt x="5402" y="4391"/>
                  <a:pt x="5444" y="4391"/>
                  <a:pt x="5401" y="4417"/>
                </a:cubicBezTo>
                <a:cubicBezTo>
                  <a:pt x="5376" y="4433"/>
                  <a:pt x="5342" y="4440"/>
                  <a:pt x="5331" y="4468"/>
                </a:cubicBezTo>
                <a:cubicBezTo>
                  <a:pt x="5317" y="4500"/>
                  <a:pt x="5301" y="4531"/>
                  <a:pt x="5281" y="4560"/>
                </a:cubicBezTo>
                <a:cubicBezTo>
                  <a:pt x="5261" y="4591"/>
                  <a:pt x="5306" y="4600"/>
                  <a:pt x="5271" y="4628"/>
                </a:cubicBezTo>
                <a:cubicBezTo>
                  <a:pt x="5230" y="4662"/>
                  <a:pt x="5088" y="4630"/>
                  <a:pt x="5038" y="4639"/>
                </a:cubicBezTo>
                <a:cubicBezTo>
                  <a:pt x="5038" y="4639"/>
                  <a:pt x="4953" y="4647"/>
                  <a:pt x="4902" y="4665"/>
                </a:cubicBezTo>
                <a:cubicBezTo>
                  <a:pt x="4851" y="4683"/>
                  <a:pt x="4758" y="4706"/>
                  <a:pt x="4707" y="4768"/>
                </a:cubicBezTo>
                <a:cubicBezTo>
                  <a:pt x="4619" y="4874"/>
                  <a:pt x="4627" y="4896"/>
                  <a:pt x="4524" y="4868"/>
                </a:cubicBezTo>
                <a:cubicBezTo>
                  <a:pt x="4518" y="4866"/>
                  <a:pt x="4512" y="4868"/>
                  <a:pt x="4508" y="4872"/>
                </a:cubicBezTo>
                <a:cubicBezTo>
                  <a:pt x="3462" y="5982"/>
                  <a:pt x="2707" y="7368"/>
                  <a:pt x="2363" y="8909"/>
                </a:cubicBezTo>
                <a:cubicBezTo>
                  <a:pt x="2363" y="8911"/>
                  <a:pt x="2362" y="8912"/>
                  <a:pt x="2362" y="8913"/>
                </a:cubicBezTo>
                <a:cubicBezTo>
                  <a:pt x="2339" y="9011"/>
                  <a:pt x="2313" y="9132"/>
                  <a:pt x="2276" y="9357"/>
                </a:cubicBezTo>
                <a:cubicBezTo>
                  <a:pt x="2275" y="9362"/>
                  <a:pt x="2275" y="9367"/>
                  <a:pt x="2276" y="9373"/>
                </a:cubicBezTo>
                <a:cubicBezTo>
                  <a:pt x="2281" y="9398"/>
                  <a:pt x="2286" y="9405"/>
                  <a:pt x="2318" y="9405"/>
                </a:cubicBezTo>
                <a:cubicBezTo>
                  <a:pt x="2394" y="9405"/>
                  <a:pt x="2459" y="9458"/>
                  <a:pt x="2473" y="9533"/>
                </a:cubicBezTo>
                <a:cubicBezTo>
                  <a:pt x="2477" y="9554"/>
                  <a:pt x="2490" y="9570"/>
                  <a:pt x="2507" y="9577"/>
                </a:cubicBezTo>
                <a:cubicBezTo>
                  <a:pt x="2524" y="9584"/>
                  <a:pt x="2543" y="9582"/>
                  <a:pt x="2561" y="9569"/>
                </a:cubicBezTo>
                <a:cubicBezTo>
                  <a:pt x="2573" y="9561"/>
                  <a:pt x="2638" y="9618"/>
                  <a:pt x="2642" y="9687"/>
                </a:cubicBezTo>
                <a:cubicBezTo>
                  <a:pt x="2644" y="9724"/>
                  <a:pt x="2658" y="9767"/>
                  <a:pt x="2666" y="9803"/>
                </a:cubicBezTo>
                <a:cubicBezTo>
                  <a:pt x="2674" y="9848"/>
                  <a:pt x="2663" y="9894"/>
                  <a:pt x="2634" y="9929"/>
                </a:cubicBezTo>
                <a:cubicBezTo>
                  <a:pt x="2629" y="9934"/>
                  <a:pt x="2628" y="9941"/>
                  <a:pt x="2629" y="9948"/>
                </a:cubicBezTo>
                <a:cubicBezTo>
                  <a:pt x="2666" y="10090"/>
                  <a:pt x="2831" y="10696"/>
                  <a:pt x="2865" y="10727"/>
                </a:cubicBezTo>
                <a:cubicBezTo>
                  <a:pt x="2884" y="10723"/>
                  <a:pt x="2900" y="10730"/>
                  <a:pt x="2911" y="10742"/>
                </a:cubicBezTo>
                <a:cubicBezTo>
                  <a:pt x="3244" y="11117"/>
                  <a:pt x="3619" y="11729"/>
                  <a:pt x="3608" y="11921"/>
                </a:cubicBezTo>
                <a:cubicBezTo>
                  <a:pt x="3533" y="12061"/>
                  <a:pt x="3541" y="12054"/>
                  <a:pt x="3604" y="12130"/>
                </a:cubicBezTo>
                <a:cubicBezTo>
                  <a:pt x="3720" y="12273"/>
                  <a:pt x="3717" y="12279"/>
                  <a:pt x="3674" y="12425"/>
                </a:cubicBezTo>
                <a:cubicBezTo>
                  <a:pt x="3699" y="12384"/>
                  <a:pt x="3745" y="12359"/>
                  <a:pt x="3794" y="12359"/>
                </a:cubicBezTo>
                <a:cubicBezTo>
                  <a:pt x="3843" y="12359"/>
                  <a:pt x="3888" y="12384"/>
                  <a:pt x="3914" y="12426"/>
                </a:cubicBezTo>
                <a:cubicBezTo>
                  <a:pt x="3932" y="12457"/>
                  <a:pt x="3952" y="12487"/>
                  <a:pt x="3978" y="12511"/>
                </a:cubicBezTo>
                <a:cubicBezTo>
                  <a:pt x="4046" y="12572"/>
                  <a:pt x="4082" y="12663"/>
                  <a:pt x="4073" y="12754"/>
                </a:cubicBezTo>
                <a:cubicBezTo>
                  <a:pt x="4073" y="12755"/>
                  <a:pt x="4178" y="12755"/>
                  <a:pt x="4325" y="12865"/>
                </a:cubicBezTo>
                <a:cubicBezTo>
                  <a:pt x="4509" y="13004"/>
                  <a:pt x="5163" y="13752"/>
                  <a:pt x="5189" y="13956"/>
                </a:cubicBezTo>
                <a:cubicBezTo>
                  <a:pt x="5200" y="14048"/>
                  <a:pt x="5162" y="14138"/>
                  <a:pt x="5116" y="14217"/>
                </a:cubicBezTo>
                <a:cubicBezTo>
                  <a:pt x="5062" y="14308"/>
                  <a:pt x="4887" y="14498"/>
                  <a:pt x="4858" y="14600"/>
                </a:cubicBezTo>
                <a:cubicBezTo>
                  <a:pt x="4843" y="14651"/>
                  <a:pt x="4762" y="14673"/>
                  <a:pt x="4762" y="14704"/>
                </a:cubicBezTo>
                <a:cubicBezTo>
                  <a:pt x="4763" y="14745"/>
                  <a:pt x="4776" y="14831"/>
                  <a:pt x="4835" y="15002"/>
                </a:cubicBezTo>
                <a:cubicBezTo>
                  <a:pt x="4853" y="15052"/>
                  <a:pt x="4894" y="15426"/>
                  <a:pt x="4874" y="15577"/>
                </a:cubicBezTo>
                <a:cubicBezTo>
                  <a:pt x="4862" y="15665"/>
                  <a:pt x="4862" y="15680"/>
                  <a:pt x="4884" y="15777"/>
                </a:cubicBezTo>
                <a:cubicBezTo>
                  <a:pt x="4891" y="15808"/>
                  <a:pt x="4815" y="15894"/>
                  <a:pt x="4763" y="15857"/>
                </a:cubicBezTo>
                <a:cubicBezTo>
                  <a:pt x="4697" y="15810"/>
                  <a:pt x="4642" y="15817"/>
                  <a:pt x="4635" y="15831"/>
                </a:cubicBezTo>
                <a:cubicBezTo>
                  <a:pt x="4545" y="15980"/>
                  <a:pt x="4218" y="16006"/>
                  <a:pt x="4291" y="16165"/>
                </a:cubicBezTo>
                <a:cubicBezTo>
                  <a:pt x="4313" y="16211"/>
                  <a:pt x="4334" y="16258"/>
                  <a:pt x="4353" y="16306"/>
                </a:cubicBezTo>
                <a:cubicBezTo>
                  <a:pt x="4375" y="16361"/>
                  <a:pt x="4387" y="16421"/>
                  <a:pt x="4389" y="16482"/>
                </a:cubicBezTo>
                <a:cubicBezTo>
                  <a:pt x="4390" y="16507"/>
                  <a:pt x="4480" y="16698"/>
                  <a:pt x="4552" y="16773"/>
                </a:cubicBezTo>
                <a:cubicBezTo>
                  <a:pt x="6125" y="18419"/>
                  <a:pt x="8343" y="19444"/>
                  <a:pt x="10800" y="19444"/>
                </a:cubicBezTo>
                <a:cubicBezTo>
                  <a:pt x="15574" y="19444"/>
                  <a:pt x="19444" y="15574"/>
                  <a:pt x="19444" y="10799"/>
                </a:cubicBezTo>
                <a:close/>
                <a:moveTo>
                  <a:pt x="13995" y="6151"/>
                </a:moveTo>
                <a:cubicBezTo>
                  <a:pt x="13994" y="6126"/>
                  <a:pt x="14038" y="6126"/>
                  <a:pt x="14042" y="6095"/>
                </a:cubicBezTo>
                <a:cubicBezTo>
                  <a:pt x="14044" y="6080"/>
                  <a:pt x="14037" y="6065"/>
                  <a:pt x="14026" y="6057"/>
                </a:cubicBezTo>
                <a:cubicBezTo>
                  <a:pt x="14010" y="6046"/>
                  <a:pt x="14003" y="6049"/>
                  <a:pt x="13984" y="6058"/>
                </a:cubicBezTo>
                <a:cubicBezTo>
                  <a:pt x="13973" y="6063"/>
                  <a:pt x="13960" y="6069"/>
                  <a:pt x="13946" y="6069"/>
                </a:cubicBezTo>
                <a:cubicBezTo>
                  <a:pt x="13935" y="6069"/>
                  <a:pt x="13925" y="6061"/>
                  <a:pt x="13923" y="6050"/>
                </a:cubicBezTo>
                <a:cubicBezTo>
                  <a:pt x="13922" y="6040"/>
                  <a:pt x="13926" y="6030"/>
                  <a:pt x="13935" y="6025"/>
                </a:cubicBezTo>
                <a:cubicBezTo>
                  <a:pt x="13938" y="6024"/>
                  <a:pt x="13940" y="6019"/>
                  <a:pt x="13938" y="6016"/>
                </a:cubicBezTo>
                <a:cubicBezTo>
                  <a:pt x="13937" y="6013"/>
                  <a:pt x="13934" y="6012"/>
                  <a:pt x="13931" y="6011"/>
                </a:cubicBezTo>
                <a:cubicBezTo>
                  <a:pt x="13902" y="6004"/>
                  <a:pt x="13876" y="5999"/>
                  <a:pt x="13856" y="5997"/>
                </a:cubicBezTo>
                <a:cubicBezTo>
                  <a:pt x="13817" y="5992"/>
                  <a:pt x="13777" y="5995"/>
                  <a:pt x="13739" y="6006"/>
                </a:cubicBezTo>
                <a:cubicBezTo>
                  <a:pt x="13708" y="6014"/>
                  <a:pt x="13706" y="6019"/>
                  <a:pt x="13699" y="6040"/>
                </a:cubicBezTo>
                <a:cubicBezTo>
                  <a:pt x="13679" y="6094"/>
                  <a:pt x="13672" y="6115"/>
                  <a:pt x="13665" y="6125"/>
                </a:cubicBezTo>
                <a:cubicBezTo>
                  <a:pt x="13638" y="6159"/>
                  <a:pt x="13620" y="6198"/>
                  <a:pt x="13610" y="6240"/>
                </a:cubicBezTo>
                <a:cubicBezTo>
                  <a:pt x="13606" y="6256"/>
                  <a:pt x="13597" y="6269"/>
                  <a:pt x="13579" y="6278"/>
                </a:cubicBezTo>
                <a:cubicBezTo>
                  <a:pt x="13579" y="6278"/>
                  <a:pt x="13579" y="6278"/>
                  <a:pt x="13577" y="6278"/>
                </a:cubicBezTo>
                <a:cubicBezTo>
                  <a:pt x="13577" y="6278"/>
                  <a:pt x="13566" y="6376"/>
                  <a:pt x="13567" y="6386"/>
                </a:cubicBezTo>
                <a:cubicBezTo>
                  <a:pt x="13568" y="6408"/>
                  <a:pt x="13581" y="6429"/>
                  <a:pt x="13574" y="6453"/>
                </a:cubicBezTo>
                <a:cubicBezTo>
                  <a:pt x="13567" y="6472"/>
                  <a:pt x="13539" y="6468"/>
                  <a:pt x="13532" y="6487"/>
                </a:cubicBezTo>
                <a:cubicBezTo>
                  <a:pt x="13532" y="6488"/>
                  <a:pt x="13532" y="6488"/>
                  <a:pt x="13532" y="6488"/>
                </a:cubicBezTo>
                <a:cubicBezTo>
                  <a:pt x="13521" y="6521"/>
                  <a:pt x="13535" y="6571"/>
                  <a:pt x="13543" y="6604"/>
                </a:cubicBezTo>
                <a:cubicBezTo>
                  <a:pt x="13543" y="6607"/>
                  <a:pt x="13542" y="6610"/>
                  <a:pt x="13539" y="6612"/>
                </a:cubicBezTo>
                <a:cubicBezTo>
                  <a:pt x="13536" y="6613"/>
                  <a:pt x="13533" y="6612"/>
                  <a:pt x="13531" y="6610"/>
                </a:cubicBezTo>
                <a:cubicBezTo>
                  <a:pt x="13517" y="6596"/>
                  <a:pt x="13510" y="6601"/>
                  <a:pt x="13507" y="6607"/>
                </a:cubicBezTo>
                <a:cubicBezTo>
                  <a:pt x="13504" y="6611"/>
                  <a:pt x="13504" y="6617"/>
                  <a:pt x="13507" y="6621"/>
                </a:cubicBezTo>
                <a:lnTo>
                  <a:pt x="13548" y="6677"/>
                </a:lnTo>
                <a:cubicBezTo>
                  <a:pt x="13588" y="6734"/>
                  <a:pt x="13642" y="6778"/>
                  <a:pt x="13706" y="6805"/>
                </a:cubicBezTo>
                <a:cubicBezTo>
                  <a:pt x="13741" y="6820"/>
                  <a:pt x="13775" y="6796"/>
                  <a:pt x="13809" y="6800"/>
                </a:cubicBezTo>
                <a:cubicBezTo>
                  <a:pt x="13848" y="6805"/>
                  <a:pt x="13886" y="6798"/>
                  <a:pt x="13925" y="6798"/>
                </a:cubicBezTo>
                <a:cubicBezTo>
                  <a:pt x="13938" y="6798"/>
                  <a:pt x="13964" y="6794"/>
                  <a:pt x="13981" y="6787"/>
                </a:cubicBezTo>
                <a:cubicBezTo>
                  <a:pt x="13994" y="6781"/>
                  <a:pt x="13996" y="6771"/>
                  <a:pt x="13997" y="6760"/>
                </a:cubicBezTo>
                <a:lnTo>
                  <a:pt x="13997" y="6757"/>
                </a:lnTo>
                <a:cubicBezTo>
                  <a:pt x="13998" y="6747"/>
                  <a:pt x="14000" y="6746"/>
                  <a:pt x="14042" y="6712"/>
                </a:cubicBezTo>
                <a:cubicBezTo>
                  <a:pt x="14073" y="6688"/>
                  <a:pt x="14111" y="6675"/>
                  <a:pt x="14142" y="6650"/>
                </a:cubicBezTo>
                <a:cubicBezTo>
                  <a:pt x="14195" y="6609"/>
                  <a:pt x="14262" y="6650"/>
                  <a:pt x="14319" y="6633"/>
                </a:cubicBezTo>
                <a:cubicBezTo>
                  <a:pt x="14332" y="6629"/>
                  <a:pt x="14511" y="6696"/>
                  <a:pt x="14522" y="6702"/>
                </a:cubicBezTo>
                <a:cubicBezTo>
                  <a:pt x="14523" y="6702"/>
                  <a:pt x="14523" y="6702"/>
                  <a:pt x="14523" y="6702"/>
                </a:cubicBezTo>
                <a:cubicBezTo>
                  <a:pt x="14576" y="6724"/>
                  <a:pt x="14717" y="6725"/>
                  <a:pt x="14751" y="6735"/>
                </a:cubicBezTo>
                <a:cubicBezTo>
                  <a:pt x="14764" y="6738"/>
                  <a:pt x="14785" y="6743"/>
                  <a:pt x="14805" y="6742"/>
                </a:cubicBezTo>
                <a:cubicBezTo>
                  <a:pt x="14806" y="6742"/>
                  <a:pt x="14808" y="6741"/>
                  <a:pt x="14809" y="6741"/>
                </a:cubicBezTo>
                <a:cubicBezTo>
                  <a:pt x="14837" y="6728"/>
                  <a:pt x="14854" y="6684"/>
                  <a:pt x="14893" y="6703"/>
                </a:cubicBezTo>
                <a:cubicBezTo>
                  <a:pt x="14961" y="6737"/>
                  <a:pt x="15151" y="6707"/>
                  <a:pt x="15105" y="6550"/>
                </a:cubicBezTo>
                <a:cubicBezTo>
                  <a:pt x="15080" y="6464"/>
                  <a:pt x="14967" y="6418"/>
                  <a:pt x="14933" y="6406"/>
                </a:cubicBezTo>
                <a:cubicBezTo>
                  <a:pt x="14831" y="6369"/>
                  <a:pt x="14764" y="6281"/>
                  <a:pt x="14674" y="6225"/>
                </a:cubicBezTo>
                <a:cubicBezTo>
                  <a:pt x="14635" y="6201"/>
                  <a:pt x="14588" y="6223"/>
                  <a:pt x="14547" y="6206"/>
                </a:cubicBezTo>
                <a:cubicBezTo>
                  <a:pt x="14454" y="6170"/>
                  <a:pt x="14454" y="6170"/>
                  <a:pt x="14450" y="6143"/>
                </a:cubicBezTo>
                <a:cubicBezTo>
                  <a:pt x="14449" y="6142"/>
                  <a:pt x="14450" y="6139"/>
                  <a:pt x="14451" y="6137"/>
                </a:cubicBezTo>
                <a:cubicBezTo>
                  <a:pt x="14476" y="6102"/>
                  <a:pt x="14495" y="6064"/>
                  <a:pt x="14506" y="6023"/>
                </a:cubicBezTo>
                <a:cubicBezTo>
                  <a:pt x="14507" y="6023"/>
                  <a:pt x="14507" y="6022"/>
                  <a:pt x="14507" y="6022"/>
                </a:cubicBezTo>
                <a:cubicBezTo>
                  <a:pt x="14511" y="6007"/>
                  <a:pt x="14517" y="6000"/>
                  <a:pt x="14501" y="5989"/>
                </a:cubicBezTo>
                <a:cubicBezTo>
                  <a:pt x="14480" y="5976"/>
                  <a:pt x="14439" y="5989"/>
                  <a:pt x="14435" y="5954"/>
                </a:cubicBezTo>
                <a:cubicBezTo>
                  <a:pt x="14432" y="5926"/>
                  <a:pt x="14491" y="5896"/>
                  <a:pt x="14515" y="5882"/>
                </a:cubicBezTo>
                <a:cubicBezTo>
                  <a:pt x="14536" y="5870"/>
                  <a:pt x="14544" y="5855"/>
                  <a:pt x="14548" y="5845"/>
                </a:cubicBezTo>
                <a:cubicBezTo>
                  <a:pt x="14554" y="5829"/>
                  <a:pt x="14535" y="5809"/>
                  <a:pt x="14527" y="5810"/>
                </a:cubicBezTo>
                <a:cubicBezTo>
                  <a:pt x="14499" y="5813"/>
                  <a:pt x="14421" y="5860"/>
                  <a:pt x="14409" y="5861"/>
                </a:cubicBezTo>
                <a:cubicBezTo>
                  <a:pt x="14409" y="5861"/>
                  <a:pt x="14409" y="5861"/>
                  <a:pt x="14409" y="5861"/>
                </a:cubicBezTo>
                <a:cubicBezTo>
                  <a:pt x="14405" y="5862"/>
                  <a:pt x="14402" y="5863"/>
                  <a:pt x="14399" y="5865"/>
                </a:cubicBezTo>
                <a:cubicBezTo>
                  <a:pt x="14399" y="5865"/>
                  <a:pt x="14399" y="5865"/>
                  <a:pt x="14399" y="5865"/>
                </a:cubicBezTo>
                <a:lnTo>
                  <a:pt x="14221" y="5967"/>
                </a:lnTo>
                <a:cubicBezTo>
                  <a:pt x="14221" y="5967"/>
                  <a:pt x="14221" y="5968"/>
                  <a:pt x="14220" y="5968"/>
                </a:cubicBezTo>
                <a:cubicBezTo>
                  <a:pt x="14188" y="5991"/>
                  <a:pt x="14171" y="6029"/>
                  <a:pt x="14174" y="6068"/>
                </a:cubicBezTo>
                <a:cubicBezTo>
                  <a:pt x="14177" y="6107"/>
                  <a:pt x="14199" y="6142"/>
                  <a:pt x="14234" y="6160"/>
                </a:cubicBezTo>
                <a:cubicBezTo>
                  <a:pt x="14249" y="6168"/>
                  <a:pt x="14270" y="6172"/>
                  <a:pt x="14263" y="6187"/>
                </a:cubicBezTo>
                <a:cubicBezTo>
                  <a:pt x="14259" y="6194"/>
                  <a:pt x="14162" y="6286"/>
                  <a:pt x="14152" y="6288"/>
                </a:cubicBezTo>
                <a:cubicBezTo>
                  <a:pt x="14125" y="6291"/>
                  <a:pt x="14117" y="6278"/>
                  <a:pt x="14114" y="6274"/>
                </a:cubicBezTo>
                <a:cubicBezTo>
                  <a:pt x="14113" y="6273"/>
                  <a:pt x="14113" y="6271"/>
                  <a:pt x="14112" y="6269"/>
                </a:cubicBezTo>
                <a:cubicBezTo>
                  <a:pt x="14097" y="6225"/>
                  <a:pt x="14062" y="6189"/>
                  <a:pt x="14013" y="6175"/>
                </a:cubicBezTo>
                <a:cubicBezTo>
                  <a:pt x="14002" y="6172"/>
                  <a:pt x="13995" y="6162"/>
                  <a:pt x="13995" y="6151"/>
                </a:cubicBezTo>
                <a:close/>
                <a:moveTo>
                  <a:pt x="21600" y="10799"/>
                </a:moveTo>
                <a:cubicBezTo>
                  <a:pt x="21600" y="16764"/>
                  <a:pt x="16764" y="21600"/>
                  <a:pt x="10799" y="21600"/>
                </a:cubicBezTo>
                <a:cubicBezTo>
                  <a:pt x="4835" y="21600"/>
                  <a:pt x="0" y="16764"/>
                  <a:pt x="0" y="10799"/>
                </a:cubicBezTo>
                <a:cubicBezTo>
                  <a:pt x="0" y="4835"/>
                  <a:pt x="4835" y="0"/>
                  <a:pt x="10799" y="0"/>
                </a:cubicBezTo>
                <a:cubicBezTo>
                  <a:pt x="16764" y="0"/>
                  <a:pt x="21600" y="4835"/>
                  <a:pt x="21600" y="10799"/>
                </a:cubicBezTo>
                <a:close/>
                <a:moveTo>
                  <a:pt x="9930" y="4828"/>
                </a:moveTo>
                <a:lnTo>
                  <a:pt x="9930" y="4828"/>
                </a:lnTo>
                <a:cubicBezTo>
                  <a:pt x="9928" y="4831"/>
                  <a:pt x="9926" y="4833"/>
                  <a:pt x="9925" y="4836"/>
                </a:cubicBezTo>
                <a:cubicBezTo>
                  <a:pt x="9922" y="4841"/>
                  <a:pt x="9924" y="4848"/>
                  <a:pt x="9929" y="4852"/>
                </a:cubicBezTo>
                <a:cubicBezTo>
                  <a:pt x="9934" y="4855"/>
                  <a:pt x="9941" y="4854"/>
                  <a:pt x="9945" y="4849"/>
                </a:cubicBezTo>
                <a:cubicBezTo>
                  <a:pt x="9950" y="4844"/>
                  <a:pt x="9956" y="4836"/>
                  <a:pt x="9964" y="4827"/>
                </a:cubicBezTo>
                <a:cubicBezTo>
                  <a:pt x="9972" y="4817"/>
                  <a:pt x="9975" y="4814"/>
                  <a:pt x="9986" y="4809"/>
                </a:cubicBezTo>
                <a:cubicBezTo>
                  <a:pt x="9995" y="4805"/>
                  <a:pt x="10004" y="4802"/>
                  <a:pt x="10013" y="4799"/>
                </a:cubicBezTo>
                <a:cubicBezTo>
                  <a:pt x="10017" y="4798"/>
                  <a:pt x="10021" y="4798"/>
                  <a:pt x="10024" y="4801"/>
                </a:cubicBezTo>
                <a:cubicBezTo>
                  <a:pt x="10026" y="4803"/>
                  <a:pt x="10028" y="4806"/>
                  <a:pt x="10028" y="4810"/>
                </a:cubicBezTo>
                <a:cubicBezTo>
                  <a:pt x="10027" y="4831"/>
                  <a:pt x="10034" y="4854"/>
                  <a:pt x="10013" y="4870"/>
                </a:cubicBezTo>
                <a:cubicBezTo>
                  <a:pt x="10001" y="4880"/>
                  <a:pt x="9991" y="4887"/>
                  <a:pt x="9984" y="4894"/>
                </a:cubicBezTo>
                <a:cubicBezTo>
                  <a:pt x="9977" y="4899"/>
                  <a:pt x="9975" y="4910"/>
                  <a:pt x="9979" y="4918"/>
                </a:cubicBezTo>
                <a:cubicBezTo>
                  <a:pt x="9984" y="4926"/>
                  <a:pt x="9993" y="4930"/>
                  <a:pt x="10002" y="4927"/>
                </a:cubicBezTo>
                <a:cubicBezTo>
                  <a:pt x="10002" y="4927"/>
                  <a:pt x="10002" y="4927"/>
                  <a:pt x="10003" y="4928"/>
                </a:cubicBezTo>
                <a:cubicBezTo>
                  <a:pt x="10004" y="4929"/>
                  <a:pt x="10005" y="4930"/>
                  <a:pt x="10005" y="4931"/>
                </a:cubicBezTo>
                <a:cubicBezTo>
                  <a:pt x="10011" y="4955"/>
                  <a:pt x="10012" y="4955"/>
                  <a:pt x="10045" y="4935"/>
                </a:cubicBezTo>
                <a:cubicBezTo>
                  <a:pt x="10046" y="4935"/>
                  <a:pt x="10047" y="4935"/>
                  <a:pt x="10048" y="4935"/>
                </a:cubicBezTo>
                <a:cubicBezTo>
                  <a:pt x="10049" y="4935"/>
                  <a:pt x="10049" y="4935"/>
                  <a:pt x="10049" y="4936"/>
                </a:cubicBezTo>
                <a:cubicBezTo>
                  <a:pt x="10054" y="4945"/>
                  <a:pt x="10061" y="4952"/>
                  <a:pt x="10070" y="4956"/>
                </a:cubicBezTo>
                <a:cubicBezTo>
                  <a:pt x="10082" y="4962"/>
                  <a:pt x="10091" y="4973"/>
                  <a:pt x="10094" y="4987"/>
                </a:cubicBezTo>
                <a:cubicBezTo>
                  <a:pt x="10094" y="4989"/>
                  <a:pt x="10095" y="4989"/>
                  <a:pt x="10095" y="4989"/>
                </a:cubicBezTo>
                <a:cubicBezTo>
                  <a:pt x="10095" y="4991"/>
                  <a:pt x="10095" y="4992"/>
                  <a:pt x="10096" y="4992"/>
                </a:cubicBezTo>
                <a:cubicBezTo>
                  <a:pt x="10107" y="5027"/>
                  <a:pt x="10098" y="5064"/>
                  <a:pt x="10072" y="5090"/>
                </a:cubicBezTo>
                <a:cubicBezTo>
                  <a:pt x="10047" y="5115"/>
                  <a:pt x="10009" y="5124"/>
                  <a:pt x="9975" y="5112"/>
                </a:cubicBezTo>
                <a:cubicBezTo>
                  <a:pt x="9969" y="5111"/>
                  <a:pt x="9963" y="5113"/>
                  <a:pt x="9959" y="5118"/>
                </a:cubicBezTo>
                <a:cubicBezTo>
                  <a:pt x="9956" y="5123"/>
                  <a:pt x="9956" y="5129"/>
                  <a:pt x="9960" y="5134"/>
                </a:cubicBezTo>
                <a:cubicBezTo>
                  <a:pt x="9963" y="5138"/>
                  <a:pt x="9967" y="5142"/>
                  <a:pt x="9967" y="5148"/>
                </a:cubicBezTo>
                <a:cubicBezTo>
                  <a:pt x="9966" y="5169"/>
                  <a:pt x="9940" y="5161"/>
                  <a:pt x="9931" y="5176"/>
                </a:cubicBezTo>
                <a:cubicBezTo>
                  <a:pt x="9931" y="5176"/>
                  <a:pt x="9931" y="5176"/>
                  <a:pt x="9931" y="5176"/>
                </a:cubicBezTo>
                <a:cubicBezTo>
                  <a:pt x="9931" y="5177"/>
                  <a:pt x="9930" y="5178"/>
                  <a:pt x="9930" y="5179"/>
                </a:cubicBezTo>
                <a:cubicBezTo>
                  <a:pt x="9930" y="5182"/>
                  <a:pt x="9931" y="5185"/>
                  <a:pt x="9933" y="5187"/>
                </a:cubicBezTo>
                <a:cubicBezTo>
                  <a:pt x="9935" y="5189"/>
                  <a:pt x="9938" y="5189"/>
                  <a:pt x="9940" y="5189"/>
                </a:cubicBezTo>
                <a:cubicBezTo>
                  <a:pt x="9953" y="5186"/>
                  <a:pt x="9963" y="5176"/>
                  <a:pt x="9976" y="5174"/>
                </a:cubicBezTo>
                <a:cubicBezTo>
                  <a:pt x="10000" y="5173"/>
                  <a:pt x="9982" y="5234"/>
                  <a:pt x="9974" y="5243"/>
                </a:cubicBezTo>
                <a:cubicBezTo>
                  <a:pt x="9965" y="5253"/>
                  <a:pt x="9903" y="5275"/>
                  <a:pt x="9883" y="5278"/>
                </a:cubicBezTo>
                <a:cubicBezTo>
                  <a:pt x="9870" y="5280"/>
                  <a:pt x="9862" y="5281"/>
                  <a:pt x="9858" y="5286"/>
                </a:cubicBezTo>
                <a:cubicBezTo>
                  <a:pt x="9854" y="5290"/>
                  <a:pt x="9851" y="5316"/>
                  <a:pt x="9869" y="5324"/>
                </a:cubicBezTo>
                <a:cubicBezTo>
                  <a:pt x="9895" y="5337"/>
                  <a:pt x="9920" y="5314"/>
                  <a:pt x="9946" y="5320"/>
                </a:cubicBezTo>
                <a:cubicBezTo>
                  <a:pt x="9971" y="5327"/>
                  <a:pt x="9994" y="5340"/>
                  <a:pt x="10011" y="5359"/>
                </a:cubicBezTo>
                <a:cubicBezTo>
                  <a:pt x="10013" y="5361"/>
                  <a:pt x="10015" y="5362"/>
                  <a:pt x="10017" y="5363"/>
                </a:cubicBezTo>
                <a:cubicBezTo>
                  <a:pt x="10025" y="5366"/>
                  <a:pt x="10035" y="5366"/>
                  <a:pt x="10043" y="5362"/>
                </a:cubicBezTo>
                <a:cubicBezTo>
                  <a:pt x="10045" y="5361"/>
                  <a:pt x="10047" y="5360"/>
                  <a:pt x="10049" y="5358"/>
                </a:cubicBezTo>
                <a:cubicBezTo>
                  <a:pt x="10056" y="5353"/>
                  <a:pt x="10063" y="5350"/>
                  <a:pt x="10071" y="5350"/>
                </a:cubicBezTo>
                <a:cubicBezTo>
                  <a:pt x="10076" y="5350"/>
                  <a:pt x="10081" y="5353"/>
                  <a:pt x="10083" y="5359"/>
                </a:cubicBezTo>
                <a:cubicBezTo>
                  <a:pt x="10085" y="5364"/>
                  <a:pt x="10083" y="5370"/>
                  <a:pt x="10079" y="5374"/>
                </a:cubicBezTo>
                <a:cubicBezTo>
                  <a:pt x="10060" y="5388"/>
                  <a:pt x="10040" y="5401"/>
                  <a:pt x="10013" y="5398"/>
                </a:cubicBezTo>
                <a:cubicBezTo>
                  <a:pt x="9999" y="5396"/>
                  <a:pt x="9985" y="5396"/>
                  <a:pt x="9970" y="5398"/>
                </a:cubicBezTo>
                <a:cubicBezTo>
                  <a:pt x="9926" y="5402"/>
                  <a:pt x="9885" y="5422"/>
                  <a:pt x="9853" y="5454"/>
                </a:cubicBezTo>
                <a:cubicBezTo>
                  <a:pt x="9843" y="5465"/>
                  <a:pt x="9831" y="5476"/>
                  <a:pt x="9821" y="5487"/>
                </a:cubicBezTo>
                <a:cubicBezTo>
                  <a:pt x="9816" y="5492"/>
                  <a:pt x="9815" y="5501"/>
                  <a:pt x="9820" y="5507"/>
                </a:cubicBezTo>
                <a:cubicBezTo>
                  <a:pt x="9825" y="5513"/>
                  <a:pt x="9834" y="5515"/>
                  <a:pt x="9840" y="5510"/>
                </a:cubicBezTo>
                <a:cubicBezTo>
                  <a:pt x="9845" y="5508"/>
                  <a:pt x="9850" y="5505"/>
                  <a:pt x="9856" y="5501"/>
                </a:cubicBezTo>
                <a:cubicBezTo>
                  <a:pt x="9875" y="5489"/>
                  <a:pt x="9909" y="5476"/>
                  <a:pt x="9928" y="5512"/>
                </a:cubicBezTo>
                <a:cubicBezTo>
                  <a:pt x="9928" y="5512"/>
                  <a:pt x="9928" y="5512"/>
                  <a:pt x="9929" y="5512"/>
                </a:cubicBezTo>
                <a:cubicBezTo>
                  <a:pt x="9931" y="5513"/>
                  <a:pt x="9934" y="5512"/>
                  <a:pt x="9937" y="5510"/>
                </a:cubicBezTo>
                <a:cubicBezTo>
                  <a:pt x="9962" y="5491"/>
                  <a:pt x="9975" y="5456"/>
                  <a:pt x="10012" y="5453"/>
                </a:cubicBezTo>
                <a:cubicBezTo>
                  <a:pt x="10038" y="5451"/>
                  <a:pt x="10058" y="5476"/>
                  <a:pt x="10085" y="5471"/>
                </a:cubicBezTo>
                <a:cubicBezTo>
                  <a:pt x="10116" y="5465"/>
                  <a:pt x="10141" y="5441"/>
                  <a:pt x="10174" y="5443"/>
                </a:cubicBezTo>
                <a:cubicBezTo>
                  <a:pt x="10186" y="5444"/>
                  <a:pt x="10220" y="5453"/>
                  <a:pt x="10223" y="5455"/>
                </a:cubicBezTo>
                <a:cubicBezTo>
                  <a:pt x="10232" y="5460"/>
                  <a:pt x="10232" y="5460"/>
                  <a:pt x="10281" y="5461"/>
                </a:cubicBezTo>
                <a:cubicBezTo>
                  <a:pt x="10302" y="5462"/>
                  <a:pt x="10317" y="5478"/>
                  <a:pt x="10337" y="5481"/>
                </a:cubicBezTo>
                <a:cubicBezTo>
                  <a:pt x="10360" y="5485"/>
                  <a:pt x="10382" y="5471"/>
                  <a:pt x="10406" y="5473"/>
                </a:cubicBezTo>
                <a:cubicBezTo>
                  <a:pt x="10406" y="5473"/>
                  <a:pt x="10406" y="5473"/>
                  <a:pt x="10406" y="5473"/>
                </a:cubicBezTo>
                <a:cubicBezTo>
                  <a:pt x="10406" y="5473"/>
                  <a:pt x="10406" y="5473"/>
                  <a:pt x="10406" y="5473"/>
                </a:cubicBezTo>
                <a:cubicBezTo>
                  <a:pt x="10407" y="5473"/>
                  <a:pt x="10477" y="5459"/>
                  <a:pt x="10476" y="5430"/>
                </a:cubicBezTo>
                <a:cubicBezTo>
                  <a:pt x="10476" y="5430"/>
                  <a:pt x="10476" y="5429"/>
                  <a:pt x="10475" y="5429"/>
                </a:cubicBezTo>
                <a:cubicBezTo>
                  <a:pt x="10475" y="5429"/>
                  <a:pt x="10475" y="5428"/>
                  <a:pt x="10474" y="5428"/>
                </a:cubicBezTo>
                <a:cubicBezTo>
                  <a:pt x="10450" y="5414"/>
                  <a:pt x="10433" y="5388"/>
                  <a:pt x="10430" y="5360"/>
                </a:cubicBezTo>
                <a:cubicBezTo>
                  <a:pt x="10430" y="5357"/>
                  <a:pt x="10431" y="5355"/>
                  <a:pt x="10433" y="5355"/>
                </a:cubicBezTo>
                <a:cubicBezTo>
                  <a:pt x="10435" y="5354"/>
                  <a:pt x="10438" y="5354"/>
                  <a:pt x="10440" y="5356"/>
                </a:cubicBezTo>
                <a:cubicBezTo>
                  <a:pt x="10441" y="5357"/>
                  <a:pt x="10443" y="5358"/>
                  <a:pt x="10444" y="5359"/>
                </a:cubicBezTo>
                <a:cubicBezTo>
                  <a:pt x="10452" y="5364"/>
                  <a:pt x="10456" y="5365"/>
                  <a:pt x="10459" y="5363"/>
                </a:cubicBezTo>
                <a:cubicBezTo>
                  <a:pt x="10476" y="5351"/>
                  <a:pt x="10494" y="5339"/>
                  <a:pt x="10512" y="5329"/>
                </a:cubicBezTo>
                <a:cubicBezTo>
                  <a:pt x="10522" y="5324"/>
                  <a:pt x="10528" y="5313"/>
                  <a:pt x="10533" y="5292"/>
                </a:cubicBezTo>
                <a:cubicBezTo>
                  <a:pt x="10535" y="5285"/>
                  <a:pt x="10541" y="5251"/>
                  <a:pt x="10499" y="5228"/>
                </a:cubicBezTo>
                <a:cubicBezTo>
                  <a:pt x="10498" y="5227"/>
                  <a:pt x="10498" y="5227"/>
                  <a:pt x="10498" y="5227"/>
                </a:cubicBezTo>
                <a:cubicBezTo>
                  <a:pt x="10494" y="5225"/>
                  <a:pt x="10415" y="5184"/>
                  <a:pt x="10392" y="5196"/>
                </a:cubicBezTo>
                <a:cubicBezTo>
                  <a:pt x="10377" y="5204"/>
                  <a:pt x="10377" y="5204"/>
                  <a:pt x="10349" y="5190"/>
                </a:cubicBezTo>
                <a:cubicBezTo>
                  <a:pt x="10348" y="5186"/>
                  <a:pt x="10350" y="5182"/>
                  <a:pt x="10353" y="5179"/>
                </a:cubicBezTo>
                <a:cubicBezTo>
                  <a:pt x="10385" y="5155"/>
                  <a:pt x="10385" y="5155"/>
                  <a:pt x="10384" y="5148"/>
                </a:cubicBezTo>
                <a:cubicBezTo>
                  <a:pt x="10383" y="5133"/>
                  <a:pt x="10375" y="5122"/>
                  <a:pt x="10366" y="5112"/>
                </a:cubicBezTo>
                <a:cubicBezTo>
                  <a:pt x="10358" y="5103"/>
                  <a:pt x="10357" y="5090"/>
                  <a:pt x="10364" y="5081"/>
                </a:cubicBezTo>
                <a:cubicBezTo>
                  <a:pt x="10364" y="5080"/>
                  <a:pt x="10364" y="5080"/>
                  <a:pt x="10364" y="5080"/>
                </a:cubicBezTo>
                <a:cubicBezTo>
                  <a:pt x="10370" y="5072"/>
                  <a:pt x="10339" y="5005"/>
                  <a:pt x="10339" y="5004"/>
                </a:cubicBezTo>
                <a:cubicBezTo>
                  <a:pt x="10336" y="5002"/>
                  <a:pt x="10335" y="5000"/>
                  <a:pt x="10331" y="5001"/>
                </a:cubicBezTo>
                <a:cubicBezTo>
                  <a:pt x="10318" y="5002"/>
                  <a:pt x="10304" y="5002"/>
                  <a:pt x="10291" y="5002"/>
                </a:cubicBezTo>
                <a:cubicBezTo>
                  <a:pt x="10289" y="5002"/>
                  <a:pt x="10287" y="5002"/>
                  <a:pt x="10284" y="5003"/>
                </a:cubicBezTo>
                <a:cubicBezTo>
                  <a:pt x="10283" y="5003"/>
                  <a:pt x="10283" y="5003"/>
                  <a:pt x="10283" y="5002"/>
                </a:cubicBezTo>
                <a:cubicBezTo>
                  <a:pt x="10282" y="5001"/>
                  <a:pt x="10282" y="5000"/>
                  <a:pt x="10282" y="5000"/>
                </a:cubicBezTo>
                <a:cubicBezTo>
                  <a:pt x="10287" y="4982"/>
                  <a:pt x="10270" y="4971"/>
                  <a:pt x="10269" y="4956"/>
                </a:cubicBezTo>
                <a:cubicBezTo>
                  <a:pt x="10267" y="4941"/>
                  <a:pt x="10271" y="4925"/>
                  <a:pt x="10273" y="4910"/>
                </a:cubicBezTo>
                <a:cubicBezTo>
                  <a:pt x="10274" y="4897"/>
                  <a:pt x="10273" y="4881"/>
                  <a:pt x="10268" y="4866"/>
                </a:cubicBezTo>
                <a:cubicBezTo>
                  <a:pt x="10253" y="4812"/>
                  <a:pt x="10255" y="4754"/>
                  <a:pt x="10274" y="4702"/>
                </a:cubicBezTo>
                <a:cubicBezTo>
                  <a:pt x="10283" y="4680"/>
                  <a:pt x="10294" y="4659"/>
                  <a:pt x="10307" y="4640"/>
                </a:cubicBezTo>
                <a:cubicBezTo>
                  <a:pt x="10339" y="4597"/>
                  <a:pt x="10198" y="4602"/>
                  <a:pt x="10171" y="4604"/>
                </a:cubicBezTo>
                <a:cubicBezTo>
                  <a:pt x="10169" y="4604"/>
                  <a:pt x="10167" y="4603"/>
                  <a:pt x="10166" y="4601"/>
                </a:cubicBezTo>
                <a:cubicBezTo>
                  <a:pt x="10165" y="4600"/>
                  <a:pt x="10165" y="4597"/>
                  <a:pt x="10166" y="4596"/>
                </a:cubicBezTo>
                <a:cubicBezTo>
                  <a:pt x="10173" y="4586"/>
                  <a:pt x="10174" y="4572"/>
                  <a:pt x="10184" y="4563"/>
                </a:cubicBezTo>
                <a:cubicBezTo>
                  <a:pt x="10197" y="4551"/>
                  <a:pt x="10214" y="4547"/>
                  <a:pt x="10229" y="4538"/>
                </a:cubicBezTo>
                <a:cubicBezTo>
                  <a:pt x="10261" y="4518"/>
                  <a:pt x="10234" y="4505"/>
                  <a:pt x="10222" y="4502"/>
                </a:cubicBezTo>
                <a:cubicBezTo>
                  <a:pt x="10194" y="4495"/>
                  <a:pt x="10164" y="4491"/>
                  <a:pt x="10135" y="4491"/>
                </a:cubicBezTo>
                <a:cubicBezTo>
                  <a:pt x="10124" y="4491"/>
                  <a:pt x="10113" y="4492"/>
                  <a:pt x="10102" y="4497"/>
                </a:cubicBezTo>
                <a:cubicBezTo>
                  <a:pt x="10094" y="4500"/>
                  <a:pt x="10086" y="4509"/>
                  <a:pt x="10077" y="4521"/>
                </a:cubicBezTo>
                <a:cubicBezTo>
                  <a:pt x="10060" y="4545"/>
                  <a:pt x="10039" y="4567"/>
                  <a:pt x="10015" y="4586"/>
                </a:cubicBezTo>
                <a:cubicBezTo>
                  <a:pt x="10014" y="4587"/>
                  <a:pt x="10013" y="4588"/>
                  <a:pt x="10011" y="4589"/>
                </a:cubicBezTo>
                <a:cubicBezTo>
                  <a:pt x="10005" y="4594"/>
                  <a:pt x="9996" y="4595"/>
                  <a:pt x="9989" y="4592"/>
                </a:cubicBezTo>
                <a:cubicBezTo>
                  <a:pt x="9985" y="4590"/>
                  <a:pt x="9980" y="4590"/>
                  <a:pt x="9975" y="4592"/>
                </a:cubicBezTo>
                <a:cubicBezTo>
                  <a:pt x="9974" y="4592"/>
                  <a:pt x="9973" y="4593"/>
                  <a:pt x="9973" y="4593"/>
                </a:cubicBezTo>
                <a:cubicBezTo>
                  <a:pt x="9964" y="4597"/>
                  <a:pt x="9958" y="4603"/>
                  <a:pt x="9954" y="4610"/>
                </a:cubicBezTo>
                <a:cubicBezTo>
                  <a:pt x="9949" y="4619"/>
                  <a:pt x="9950" y="4631"/>
                  <a:pt x="9957" y="4638"/>
                </a:cubicBezTo>
                <a:cubicBezTo>
                  <a:pt x="9964" y="4646"/>
                  <a:pt x="9975" y="4648"/>
                  <a:pt x="9984" y="4643"/>
                </a:cubicBezTo>
                <a:lnTo>
                  <a:pt x="9985" y="4643"/>
                </a:lnTo>
                <a:cubicBezTo>
                  <a:pt x="9986" y="4646"/>
                  <a:pt x="9986" y="4650"/>
                  <a:pt x="9985" y="4652"/>
                </a:cubicBezTo>
                <a:cubicBezTo>
                  <a:pt x="9979" y="4664"/>
                  <a:pt x="9978" y="4676"/>
                  <a:pt x="9973" y="4688"/>
                </a:cubicBezTo>
                <a:cubicBezTo>
                  <a:pt x="9972" y="4689"/>
                  <a:pt x="9971" y="4690"/>
                  <a:pt x="9970" y="4691"/>
                </a:cubicBezTo>
                <a:cubicBezTo>
                  <a:pt x="9968" y="4691"/>
                  <a:pt x="9965" y="4690"/>
                  <a:pt x="9964" y="4688"/>
                </a:cubicBezTo>
                <a:cubicBezTo>
                  <a:pt x="9958" y="4679"/>
                  <a:pt x="9955" y="4679"/>
                  <a:pt x="9951" y="4680"/>
                </a:cubicBezTo>
                <a:cubicBezTo>
                  <a:pt x="9951" y="4680"/>
                  <a:pt x="9950" y="4680"/>
                  <a:pt x="9950" y="4680"/>
                </a:cubicBezTo>
                <a:cubicBezTo>
                  <a:pt x="9933" y="4684"/>
                  <a:pt x="9921" y="4723"/>
                  <a:pt x="9922" y="4734"/>
                </a:cubicBezTo>
                <a:cubicBezTo>
                  <a:pt x="9922" y="4738"/>
                  <a:pt x="9923" y="4741"/>
                  <a:pt x="9925" y="4743"/>
                </a:cubicBezTo>
                <a:cubicBezTo>
                  <a:pt x="9947" y="4766"/>
                  <a:pt x="9949" y="4802"/>
                  <a:pt x="9930" y="4828"/>
                </a:cubicBezTo>
                <a:close/>
                <a:moveTo>
                  <a:pt x="11792" y="7486"/>
                </a:moveTo>
                <a:cubicBezTo>
                  <a:pt x="11788" y="7480"/>
                  <a:pt x="11810" y="7414"/>
                  <a:pt x="11827" y="7420"/>
                </a:cubicBezTo>
                <a:cubicBezTo>
                  <a:pt x="11839" y="7424"/>
                  <a:pt x="11835" y="7430"/>
                  <a:pt x="11850" y="7431"/>
                </a:cubicBezTo>
                <a:cubicBezTo>
                  <a:pt x="11864" y="7432"/>
                  <a:pt x="11872" y="7415"/>
                  <a:pt x="11887" y="7418"/>
                </a:cubicBezTo>
                <a:cubicBezTo>
                  <a:pt x="11910" y="7422"/>
                  <a:pt x="11927" y="7444"/>
                  <a:pt x="11951" y="7445"/>
                </a:cubicBezTo>
                <a:cubicBezTo>
                  <a:pt x="11970" y="7445"/>
                  <a:pt x="11981" y="7427"/>
                  <a:pt x="11998" y="7425"/>
                </a:cubicBezTo>
                <a:cubicBezTo>
                  <a:pt x="12011" y="7424"/>
                  <a:pt x="12023" y="7432"/>
                  <a:pt x="12036" y="7429"/>
                </a:cubicBezTo>
                <a:cubicBezTo>
                  <a:pt x="12050" y="7426"/>
                  <a:pt x="12060" y="7417"/>
                  <a:pt x="12072" y="7410"/>
                </a:cubicBezTo>
                <a:cubicBezTo>
                  <a:pt x="12094" y="7397"/>
                  <a:pt x="12092" y="7409"/>
                  <a:pt x="12118" y="7406"/>
                </a:cubicBezTo>
                <a:cubicBezTo>
                  <a:pt x="12126" y="7405"/>
                  <a:pt x="12133" y="7400"/>
                  <a:pt x="12141" y="7399"/>
                </a:cubicBezTo>
                <a:cubicBezTo>
                  <a:pt x="12143" y="7398"/>
                  <a:pt x="12144" y="7398"/>
                  <a:pt x="12146" y="7398"/>
                </a:cubicBezTo>
                <a:cubicBezTo>
                  <a:pt x="12158" y="7400"/>
                  <a:pt x="12163" y="7407"/>
                  <a:pt x="12160" y="7421"/>
                </a:cubicBezTo>
                <a:cubicBezTo>
                  <a:pt x="12154" y="7451"/>
                  <a:pt x="12130" y="7474"/>
                  <a:pt x="12126" y="7505"/>
                </a:cubicBezTo>
                <a:cubicBezTo>
                  <a:pt x="12123" y="7525"/>
                  <a:pt x="12149" y="7536"/>
                  <a:pt x="12143" y="7558"/>
                </a:cubicBezTo>
                <a:cubicBezTo>
                  <a:pt x="12126" y="7613"/>
                  <a:pt x="12110" y="7615"/>
                  <a:pt x="12100" y="7617"/>
                </a:cubicBezTo>
                <a:cubicBezTo>
                  <a:pt x="12085" y="7620"/>
                  <a:pt x="12074" y="7615"/>
                  <a:pt x="12068" y="7612"/>
                </a:cubicBezTo>
                <a:cubicBezTo>
                  <a:pt x="12050" y="7603"/>
                  <a:pt x="12037" y="7586"/>
                  <a:pt x="12019" y="7575"/>
                </a:cubicBezTo>
                <a:cubicBezTo>
                  <a:pt x="12009" y="7570"/>
                  <a:pt x="11998" y="7568"/>
                  <a:pt x="11988" y="7564"/>
                </a:cubicBezTo>
                <a:cubicBezTo>
                  <a:pt x="11958" y="7551"/>
                  <a:pt x="11869" y="7489"/>
                  <a:pt x="11841" y="7491"/>
                </a:cubicBezTo>
                <a:cubicBezTo>
                  <a:pt x="11831" y="7491"/>
                  <a:pt x="11823" y="7499"/>
                  <a:pt x="11813" y="7498"/>
                </a:cubicBezTo>
                <a:cubicBezTo>
                  <a:pt x="11813" y="7498"/>
                  <a:pt x="11812" y="7498"/>
                  <a:pt x="11812" y="7498"/>
                </a:cubicBezTo>
                <a:cubicBezTo>
                  <a:pt x="11807" y="7498"/>
                  <a:pt x="11798" y="7496"/>
                  <a:pt x="11792" y="748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39" name="AutoShape 17"/>
          <p:cNvSpPr>
            <a:spLocks/>
          </p:cNvSpPr>
          <p:nvPr/>
        </p:nvSpPr>
        <p:spPr bwMode="auto">
          <a:xfrm>
            <a:off x="17331333" y="3083411"/>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6BC7C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40" name="AutoShape 23"/>
          <p:cNvSpPr>
            <a:spLocks/>
          </p:cNvSpPr>
          <p:nvPr/>
        </p:nvSpPr>
        <p:spPr bwMode="auto">
          <a:xfrm>
            <a:off x="15097720" y="4177198"/>
            <a:ext cx="4749800" cy="787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2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Create base product, test market.</a:t>
            </a:r>
            <a:endParaRPr lang="en-US" dirty="0"/>
          </a:p>
        </p:txBody>
      </p:sp>
      <p:sp>
        <p:nvSpPr>
          <p:cNvPr id="41" name="AutoShape 24"/>
          <p:cNvSpPr>
            <a:spLocks/>
          </p:cNvSpPr>
          <p:nvPr/>
        </p:nvSpPr>
        <p:spPr bwMode="auto">
          <a:xfrm>
            <a:off x="15072320" y="3542198"/>
            <a:ext cx="4787900" cy="609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300" b="1" dirty="0" smtClean="0">
                <a:solidFill>
                  <a:srgbClr val="5CBEB6"/>
                </a:solidFill>
                <a:latin typeface="Aleo" panose="020F0502020204030203" pitchFamily="34" charset="0"/>
                <a:ea typeface="Aleo Regular" charset="0"/>
                <a:cs typeface="Aleo Regular" charset="0"/>
                <a:sym typeface="Aleo Regular" charset="0"/>
              </a:rPr>
              <a:t>3 month trial</a:t>
            </a:r>
            <a:endParaRPr lang="en-US" dirty="0"/>
          </a:p>
        </p:txBody>
      </p:sp>
      <p:sp>
        <p:nvSpPr>
          <p:cNvPr id="44" name="AutoShape 19"/>
          <p:cNvSpPr>
            <a:spLocks/>
          </p:cNvSpPr>
          <p:nvPr/>
        </p:nvSpPr>
        <p:spPr bwMode="auto">
          <a:xfrm>
            <a:off x="6661640" y="6489396"/>
            <a:ext cx="672120" cy="672120"/>
          </a:xfrm>
          <a:custGeom>
            <a:avLst/>
            <a:gdLst>
              <a:gd name="T0" fmla="*/ 10580 w 21161"/>
              <a:gd name="T1" fmla="*/ 10800 h 21600"/>
              <a:gd name="T2" fmla="*/ 10580 w 21161"/>
              <a:gd name="T3" fmla="*/ 10800 h 21600"/>
              <a:gd name="T4" fmla="*/ 10580 w 21161"/>
              <a:gd name="T5" fmla="*/ 10800 h 21600"/>
              <a:gd name="T6" fmla="*/ 10580 w 21161"/>
              <a:gd name="T7" fmla="*/ 10800 h 21600"/>
            </a:gdLst>
            <a:ahLst/>
            <a:cxnLst>
              <a:cxn ang="0">
                <a:pos x="T0" y="T1"/>
              </a:cxn>
              <a:cxn ang="0">
                <a:pos x="T2" y="T3"/>
              </a:cxn>
              <a:cxn ang="0">
                <a:pos x="T4" y="T5"/>
              </a:cxn>
              <a:cxn ang="0">
                <a:pos x="T6" y="T7"/>
              </a:cxn>
            </a:cxnLst>
            <a:rect l="0" t="0" r="r" b="b"/>
            <a:pathLst>
              <a:path w="21161" h="21600">
                <a:moveTo>
                  <a:pt x="20060" y="18059"/>
                </a:moveTo>
                <a:cubicBezTo>
                  <a:pt x="21457" y="16335"/>
                  <a:pt x="21599" y="13755"/>
                  <a:pt x="20051" y="11803"/>
                </a:cubicBezTo>
                <a:cubicBezTo>
                  <a:pt x="18458" y="15480"/>
                  <a:pt x="14527" y="18227"/>
                  <a:pt x="9482" y="18193"/>
                </a:cubicBezTo>
                <a:cubicBezTo>
                  <a:pt x="10946" y="19954"/>
                  <a:pt x="13609" y="21003"/>
                  <a:pt x="16843" y="20190"/>
                </a:cubicBezTo>
                <a:cubicBezTo>
                  <a:pt x="17744" y="20761"/>
                  <a:pt x="19733" y="21338"/>
                  <a:pt x="21132" y="21600"/>
                </a:cubicBezTo>
                <a:cubicBezTo>
                  <a:pt x="20610" y="20536"/>
                  <a:pt x="20031" y="19077"/>
                  <a:pt x="20060" y="18059"/>
                </a:cubicBezTo>
                <a:close/>
                <a:moveTo>
                  <a:pt x="42" y="18016"/>
                </a:moveTo>
                <a:cubicBezTo>
                  <a:pt x="811" y="16450"/>
                  <a:pt x="1664" y="14301"/>
                  <a:pt x="1621" y="12802"/>
                </a:cubicBezTo>
                <a:cubicBezTo>
                  <a:pt x="585" y="11523"/>
                  <a:pt x="0" y="9873"/>
                  <a:pt x="0" y="8195"/>
                </a:cubicBezTo>
                <a:cubicBezTo>
                  <a:pt x="0" y="3461"/>
                  <a:pt x="4484" y="0"/>
                  <a:pt x="9504" y="0"/>
                </a:cubicBezTo>
                <a:cubicBezTo>
                  <a:pt x="14493" y="0"/>
                  <a:pt x="19009" y="3436"/>
                  <a:pt x="19009" y="8195"/>
                </a:cubicBezTo>
                <a:cubicBezTo>
                  <a:pt x="19009" y="13151"/>
                  <a:pt x="13677" y="17781"/>
                  <a:pt x="6361" y="15941"/>
                </a:cubicBezTo>
                <a:cubicBezTo>
                  <a:pt x="5033" y="16781"/>
                  <a:pt x="2103" y="17632"/>
                  <a:pt x="42" y="1801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45" name="AutoShape 24"/>
          <p:cNvSpPr>
            <a:spLocks/>
          </p:cNvSpPr>
          <p:nvPr/>
        </p:nvSpPr>
        <p:spPr bwMode="auto">
          <a:xfrm>
            <a:off x="17083112" y="6489396"/>
            <a:ext cx="732191" cy="67795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225" y="19827"/>
                </a:moveTo>
                <a:cubicBezTo>
                  <a:pt x="10644" y="19827"/>
                  <a:pt x="10172" y="19315"/>
                  <a:pt x="10172" y="18682"/>
                </a:cubicBezTo>
                <a:cubicBezTo>
                  <a:pt x="10172" y="18050"/>
                  <a:pt x="10644" y="17537"/>
                  <a:pt x="11225" y="17537"/>
                </a:cubicBezTo>
                <a:cubicBezTo>
                  <a:pt x="11806" y="17537"/>
                  <a:pt x="12278" y="18050"/>
                  <a:pt x="12278" y="18682"/>
                </a:cubicBezTo>
                <a:cubicBezTo>
                  <a:pt x="12278" y="19315"/>
                  <a:pt x="11806" y="19827"/>
                  <a:pt x="11225" y="19827"/>
                </a:cubicBezTo>
                <a:close/>
                <a:moveTo>
                  <a:pt x="13907" y="18999"/>
                </a:moveTo>
                <a:lnTo>
                  <a:pt x="13907" y="18365"/>
                </a:lnTo>
                <a:lnTo>
                  <a:pt x="13501" y="18254"/>
                </a:lnTo>
                <a:cubicBezTo>
                  <a:pt x="13416" y="18231"/>
                  <a:pt x="13350" y="18160"/>
                  <a:pt x="13328" y="18069"/>
                </a:cubicBezTo>
                <a:cubicBezTo>
                  <a:pt x="13328" y="18068"/>
                  <a:pt x="13328" y="18068"/>
                  <a:pt x="13328" y="18067"/>
                </a:cubicBezTo>
                <a:cubicBezTo>
                  <a:pt x="13306" y="17978"/>
                  <a:pt x="13330" y="17881"/>
                  <a:pt x="13391" y="17817"/>
                </a:cubicBezTo>
                <a:lnTo>
                  <a:pt x="13694" y="17498"/>
                </a:lnTo>
                <a:lnTo>
                  <a:pt x="13402" y="16949"/>
                </a:lnTo>
                <a:lnTo>
                  <a:pt x="13001" y="17073"/>
                </a:lnTo>
                <a:cubicBezTo>
                  <a:pt x="12916" y="17100"/>
                  <a:pt x="12825" y="17074"/>
                  <a:pt x="12762" y="17006"/>
                </a:cubicBezTo>
                <a:cubicBezTo>
                  <a:pt x="12762" y="17006"/>
                  <a:pt x="12762" y="17006"/>
                  <a:pt x="12762" y="17006"/>
                </a:cubicBezTo>
                <a:cubicBezTo>
                  <a:pt x="12702" y="16941"/>
                  <a:pt x="12679" y="16846"/>
                  <a:pt x="12703" y="16758"/>
                </a:cubicBezTo>
                <a:lnTo>
                  <a:pt x="12819" y="16314"/>
                </a:lnTo>
                <a:lnTo>
                  <a:pt x="12313" y="15997"/>
                </a:lnTo>
                <a:lnTo>
                  <a:pt x="12022" y="16324"/>
                </a:lnTo>
                <a:cubicBezTo>
                  <a:pt x="11961" y="16392"/>
                  <a:pt x="11872" y="16419"/>
                  <a:pt x="11788" y="16395"/>
                </a:cubicBezTo>
                <a:cubicBezTo>
                  <a:pt x="11788" y="16395"/>
                  <a:pt x="11788" y="16395"/>
                  <a:pt x="11787" y="16394"/>
                </a:cubicBezTo>
                <a:cubicBezTo>
                  <a:pt x="11705" y="16371"/>
                  <a:pt x="11640" y="16300"/>
                  <a:pt x="11619" y="16209"/>
                </a:cubicBezTo>
                <a:lnTo>
                  <a:pt x="11517" y="15765"/>
                </a:lnTo>
                <a:lnTo>
                  <a:pt x="10933" y="15765"/>
                </a:lnTo>
                <a:lnTo>
                  <a:pt x="10832" y="16207"/>
                </a:lnTo>
                <a:cubicBezTo>
                  <a:pt x="10811" y="16298"/>
                  <a:pt x="10745" y="16371"/>
                  <a:pt x="10661" y="16395"/>
                </a:cubicBezTo>
                <a:lnTo>
                  <a:pt x="10660" y="16395"/>
                </a:lnTo>
                <a:cubicBezTo>
                  <a:pt x="10577" y="16420"/>
                  <a:pt x="10489" y="16393"/>
                  <a:pt x="10429" y="16326"/>
                </a:cubicBezTo>
                <a:lnTo>
                  <a:pt x="10137" y="15997"/>
                </a:lnTo>
                <a:lnTo>
                  <a:pt x="9631" y="16314"/>
                </a:lnTo>
                <a:lnTo>
                  <a:pt x="9746" y="16751"/>
                </a:lnTo>
                <a:cubicBezTo>
                  <a:pt x="9770" y="16843"/>
                  <a:pt x="9746" y="16943"/>
                  <a:pt x="9684" y="17011"/>
                </a:cubicBezTo>
                <a:cubicBezTo>
                  <a:pt x="9624" y="17076"/>
                  <a:pt x="9537" y="17101"/>
                  <a:pt x="9456" y="17075"/>
                </a:cubicBezTo>
                <a:lnTo>
                  <a:pt x="9048" y="16949"/>
                </a:lnTo>
                <a:lnTo>
                  <a:pt x="8756" y="17498"/>
                </a:lnTo>
                <a:lnTo>
                  <a:pt x="9058" y="17815"/>
                </a:lnTo>
                <a:cubicBezTo>
                  <a:pt x="9120" y="17881"/>
                  <a:pt x="9144" y="17978"/>
                  <a:pt x="9122" y="18069"/>
                </a:cubicBezTo>
                <a:cubicBezTo>
                  <a:pt x="9122" y="18070"/>
                  <a:pt x="9122" y="18070"/>
                  <a:pt x="9122" y="18071"/>
                </a:cubicBezTo>
                <a:cubicBezTo>
                  <a:pt x="9100" y="18161"/>
                  <a:pt x="9035" y="18231"/>
                  <a:pt x="8951" y="18253"/>
                </a:cubicBezTo>
                <a:lnTo>
                  <a:pt x="8543" y="18365"/>
                </a:lnTo>
                <a:lnTo>
                  <a:pt x="8543" y="18999"/>
                </a:lnTo>
                <a:lnTo>
                  <a:pt x="8949" y="19110"/>
                </a:lnTo>
                <a:cubicBezTo>
                  <a:pt x="9034" y="19133"/>
                  <a:pt x="9100" y="19204"/>
                  <a:pt x="9122" y="19295"/>
                </a:cubicBezTo>
                <a:cubicBezTo>
                  <a:pt x="9122" y="19296"/>
                  <a:pt x="9123" y="19296"/>
                  <a:pt x="9123" y="19297"/>
                </a:cubicBezTo>
                <a:cubicBezTo>
                  <a:pt x="9145" y="19387"/>
                  <a:pt x="9120" y="19483"/>
                  <a:pt x="9059" y="19547"/>
                </a:cubicBezTo>
                <a:lnTo>
                  <a:pt x="8756" y="19866"/>
                </a:lnTo>
                <a:lnTo>
                  <a:pt x="9048" y="20416"/>
                </a:lnTo>
                <a:lnTo>
                  <a:pt x="9449" y="20291"/>
                </a:lnTo>
                <a:cubicBezTo>
                  <a:pt x="9534" y="20265"/>
                  <a:pt x="9626" y="20290"/>
                  <a:pt x="9688" y="20358"/>
                </a:cubicBezTo>
                <a:cubicBezTo>
                  <a:pt x="9688" y="20358"/>
                  <a:pt x="9688" y="20358"/>
                  <a:pt x="9688" y="20358"/>
                </a:cubicBezTo>
                <a:cubicBezTo>
                  <a:pt x="9748" y="20423"/>
                  <a:pt x="9771" y="20518"/>
                  <a:pt x="9747" y="20607"/>
                </a:cubicBezTo>
                <a:lnTo>
                  <a:pt x="9631" y="21050"/>
                </a:lnTo>
                <a:lnTo>
                  <a:pt x="10137" y="21367"/>
                </a:lnTo>
                <a:lnTo>
                  <a:pt x="10428" y="21040"/>
                </a:lnTo>
                <a:cubicBezTo>
                  <a:pt x="10489" y="20972"/>
                  <a:pt x="10578" y="20945"/>
                  <a:pt x="10662" y="20969"/>
                </a:cubicBezTo>
                <a:cubicBezTo>
                  <a:pt x="10662" y="20969"/>
                  <a:pt x="10663" y="20969"/>
                  <a:pt x="10663" y="20970"/>
                </a:cubicBezTo>
                <a:cubicBezTo>
                  <a:pt x="10746" y="20993"/>
                  <a:pt x="10810" y="21065"/>
                  <a:pt x="10831" y="21155"/>
                </a:cubicBezTo>
                <a:lnTo>
                  <a:pt x="10933" y="21600"/>
                </a:lnTo>
                <a:lnTo>
                  <a:pt x="11517" y="21600"/>
                </a:lnTo>
                <a:lnTo>
                  <a:pt x="11619" y="21157"/>
                </a:lnTo>
                <a:cubicBezTo>
                  <a:pt x="11640" y="21066"/>
                  <a:pt x="11705" y="20993"/>
                  <a:pt x="11789" y="20969"/>
                </a:cubicBezTo>
                <a:lnTo>
                  <a:pt x="11790" y="20969"/>
                </a:lnTo>
                <a:cubicBezTo>
                  <a:pt x="11873" y="20945"/>
                  <a:pt x="11961" y="20971"/>
                  <a:pt x="12021" y="21038"/>
                </a:cubicBezTo>
                <a:lnTo>
                  <a:pt x="12313" y="21367"/>
                </a:lnTo>
                <a:lnTo>
                  <a:pt x="12819" y="21050"/>
                </a:lnTo>
                <a:lnTo>
                  <a:pt x="12705" y="20613"/>
                </a:lnTo>
                <a:cubicBezTo>
                  <a:pt x="12680" y="20521"/>
                  <a:pt x="12704" y="20422"/>
                  <a:pt x="12766" y="20354"/>
                </a:cubicBezTo>
                <a:cubicBezTo>
                  <a:pt x="12766" y="20354"/>
                  <a:pt x="12766" y="20354"/>
                  <a:pt x="12766" y="20354"/>
                </a:cubicBezTo>
                <a:cubicBezTo>
                  <a:pt x="12826" y="20288"/>
                  <a:pt x="12913" y="20264"/>
                  <a:pt x="12995" y="20289"/>
                </a:cubicBezTo>
                <a:lnTo>
                  <a:pt x="13402" y="20416"/>
                </a:lnTo>
                <a:lnTo>
                  <a:pt x="13694" y="19866"/>
                </a:lnTo>
                <a:lnTo>
                  <a:pt x="13392" y="19549"/>
                </a:lnTo>
                <a:cubicBezTo>
                  <a:pt x="13331" y="19483"/>
                  <a:pt x="13306" y="19386"/>
                  <a:pt x="13328" y="19295"/>
                </a:cubicBezTo>
                <a:cubicBezTo>
                  <a:pt x="13328" y="19294"/>
                  <a:pt x="13328" y="19294"/>
                  <a:pt x="13328" y="19293"/>
                </a:cubicBezTo>
                <a:cubicBezTo>
                  <a:pt x="13350" y="19203"/>
                  <a:pt x="13416" y="19133"/>
                  <a:pt x="13499" y="19111"/>
                </a:cubicBezTo>
                <a:cubicBezTo>
                  <a:pt x="13499" y="19111"/>
                  <a:pt x="13907" y="18999"/>
                  <a:pt x="13907" y="18999"/>
                </a:cubicBezTo>
                <a:close/>
                <a:moveTo>
                  <a:pt x="17644" y="16587"/>
                </a:moveTo>
                <a:cubicBezTo>
                  <a:pt x="16843" y="16587"/>
                  <a:pt x="16194" y="15880"/>
                  <a:pt x="16194" y="15009"/>
                </a:cubicBezTo>
                <a:cubicBezTo>
                  <a:pt x="16194" y="14138"/>
                  <a:pt x="16843" y="13432"/>
                  <a:pt x="17644" y="13432"/>
                </a:cubicBezTo>
                <a:cubicBezTo>
                  <a:pt x="18445" y="13432"/>
                  <a:pt x="19095" y="14138"/>
                  <a:pt x="19095" y="15009"/>
                </a:cubicBezTo>
                <a:cubicBezTo>
                  <a:pt x="19095" y="15880"/>
                  <a:pt x="18445" y="16587"/>
                  <a:pt x="17644" y="16587"/>
                </a:cubicBezTo>
                <a:close/>
                <a:moveTo>
                  <a:pt x="21599" y="15589"/>
                </a:moveTo>
                <a:lnTo>
                  <a:pt x="21599" y="14430"/>
                </a:lnTo>
                <a:lnTo>
                  <a:pt x="21024" y="14208"/>
                </a:lnTo>
                <a:cubicBezTo>
                  <a:pt x="20804" y="14123"/>
                  <a:pt x="20627" y="13940"/>
                  <a:pt x="20539" y="13706"/>
                </a:cubicBezTo>
                <a:lnTo>
                  <a:pt x="20538" y="13706"/>
                </a:lnTo>
                <a:cubicBezTo>
                  <a:pt x="20449" y="13471"/>
                  <a:pt x="20455" y="13206"/>
                  <a:pt x="20555" y="12977"/>
                </a:cubicBezTo>
                <a:lnTo>
                  <a:pt x="20818" y="12377"/>
                </a:lnTo>
                <a:lnTo>
                  <a:pt x="20064" y="11558"/>
                </a:lnTo>
                <a:lnTo>
                  <a:pt x="19513" y="11843"/>
                </a:lnTo>
                <a:cubicBezTo>
                  <a:pt x="19302" y="11952"/>
                  <a:pt x="19058" y="11959"/>
                  <a:pt x="18842" y="11862"/>
                </a:cubicBezTo>
                <a:cubicBezTo>
                  <a:pt x="18627" y="11764"/>
                  <a:pt x="18459" y="11573"/>
                  <a:pt x="18382" y="11334"/>
                </a:cubicBezTo>
                <a:lnTo>
                  <a:pt x="18177" y="10708"/>
                </a:lnTo>
                <a:lnTo>
                  <a:pt x="17111" y="10708"/>
                </a:lnTo>
                <a:lnTo>
                  <a:pt x="16907" y="11334"/>
                </a:lnTo>
                <a:cubicBezTo>
                  <a:pt x="16829" y="11572"/>
                  <a:pt x="16661" y="11765"/>
                  <a:pt x="16446" y="11862"/>
                </a:cubicBezTo>
                <a:cubicBezTo>
                  <a:pt x="16230" y="11959"/>
                  <a:pt x="15986" y="11952"/>
                  <a:pt x="15776" y="11843"/>
                </a:cubicBezTo>
                <a:lnTo>
                  <a:pt x="15224" y="11558"/>
                </a:lnTo>
                <a:lnTo>
                  <a:pt x="14471" y="12377"/>
                </a:lnTo>
                <a:lnTo>
                  <a:pt x="14733" y="12977"/>
                </a:lnTo>
                <a:cubicBezTo>
                  <a:pt x="14833" y="13206"/>
                  <a:pt x="14839" y="13472"/>
                  <a:pt x="14750" y="13706"/>
                </a:cubicBezTo>
                <a:cubicBezTo>
                  <a:pt x="14750" y="13706"/>
                  <a:pt x="14750" y="13706"/>
                  <a:pt x="14750" y="13706"/>
                </a:cubicBezTo>
                <a:cubicBezTo>
                  <a:pt x="14661" y="13940"/>
                  <a:pt x="14485" y="14123"/>
                  <a:pt x="14265" y="14208"/>
                </a:cubicBezTo>
                <a:lnTo>
                  <a:pt x="13689" y="14430"/>
                </a:lnTo>
                <a:lnTo>
                  <a:pt x="13689" y="15589"/>
                </a:lnTo>
                <a:lnTo>
                  <a:pt x="14265" y="15811"/>
                </a:lnTo>
                <a:cubicBezTo>
                  <a:pt x="14484" y="15896"/>
                  <a:pt x="14661" y="16078"/>
                  <a:pt x="14750" y="16312"/>
                </a:cubicBezTo>
                <a:cubicBezTo>
                  <a:pt x="14750" y="16312"/>
                  <a:pt x="14750" y="16312"/>
                  <a:pt x="14750" y="16313"/>
                </a:cubicBezTo>
                <a:cubicBezTo>
                  <a:pt x="14839" y="16547"/>
                  <a:pt x="14833" y="16812"/>
                  <a:pt x="14733" y="17041"/>
                </a:cubicBezTo>
                <a:lnTo>
                  <a:pt x="14471" y="17641"/>
                </a:lnTo>
                <a:lnTo>
                  <a:pt x="15224" y="18460"/>
                </a:lnTo>
                <a:lnTo>
                  <a:pt x="15776" y="18175"/>
                </a:lnTo>
                <a:cubicBezTo>
                  <a:pt x="15986" y="18067"/>
                  <a:pt x="16230" y="18060"/>
                  <a:pt x="16446" y="18157"/>
                </a:cubicBezTo>
                <a:cubicBezTo>
                  <a:pt x="16661" y="18254"/>
                  <a:pt x="16829" y="18446"/>
                  <a:pt x="16907" y="18684"/>
                </a:cubicBezTo>
                <a:lnTo>
                  <a:pt x="17111" y="19311"/>
                </a:lnTo>
                <a:lnTo>
                  <a:pt x="18177" y="19311"/>
                </a:lnTo>
                <a:lnTo>
                  <a:pt x="18380" y="18689"/>
                </a:lnTo>
                <a:cubicBezTo>
                  <a:pt x="18459" y="18448"/>
                  <a:pt x="18628" y="18254"/>
                  <a:pt x="18845" y="18156"/>
                </a:cubicBezTo>
                <a:lnTo>
                  <a:pt x="18845" y="18155"/>
                </a:lnTo>
                <a:cubicBezTo>
                  <a:pt x="19059" y="18059"/>
                  <a:pt x="19300" y="18066"/>
                  <a:pt x="19509" y="18173"/>
                </a:cubicBezTo>
                <a:lnTo>
                  <a:pt x="20064" y="18460"/>
                </a:lnTo>
                <a:lnTo>
                  <a:pt x="20818" y="17641"/>
                </a:lnTo>
                <a:lnTo>
                  <a:pt x="20555" y="17041"/>
                </a:lnTo>
                <a:cubicBezTo>
                  <a:pt x="20455" y="16812"/>
                  <a:pt x="20449" y="16547"/>
                  <a:pt x="20538" y="16313"/>
                </a:cubicBezTo>
                <a:cubicBezTo>
                  <a:pt x="20628" y="16078"/>
                  <a:pt x="20804" y="15896"/>
                  <a:pt x="21024" y="15811"/>
                </a:cubicBezTo>
                <a:cubicBezTo>
                  <a:pt x="21024" y="15811"/>
                  <a:pt x="21599" y="15589"/>
                  <a:pt x="21599" y="15589"/>
                </a:cubicBezTo>
                <a:close/>
                <a:moveTo>
                  <a:pt x="7439" y="11058"/>
                </a:moveTo>
                <a:cubicBezTo>
                  <a:pt x="5932" y="11058"/>
                  <a:pt x="4710" y="9730"/>
                  <a:pt x="4710" y="8091"/>
                </a:cubicBezTo>
                <a:cubicBezTo>
                  <a:pt x="4710" y="6452"/>
                  <a:pt x="5932" y="5124"/>
                  <a:pt x="7439" y="5124"/>
                </a:cubicBezTo>
                <a:cubicBezTo>
                  <a:pt x="8946" y="5124"/>
                  <a:pt x="10167" y="6452"/>
                  <a:pt x="10167" y="8091"/>
                </a:cubicBezTo>
                <a:cubicBezTo>
                  <a:pt x="10167" y="9730"/>
                  <a:pt x="8946" y="11058"/>
                  <a:pt x="7439" y="11058"/>
                </a:cubicBezTo>
                <a:close/>
                <a:moveTo>
                  <a:pt x="14879" y="9181"/>
                </a:moveTo>
                <a:lnTo>
                  <a:pt x="14879" y="7001"/>
                </a:lnTo>
                <a:lnTo>
                  <a:pt x="13796" y="6583"/>
                </a:lnTo>
                <a:cubicBezTo>
                  <a:pt x="13383" y="6423"/>
                  <a:pt x="13051" y="6080"/>
                  <a:pt x="12883" y="5640"/>
                </a:cubicBezTo>
                <a:cubicBezTo>
                  <a:pt x="12883" y="5640"/>
                  <a:pt x="12883" y="5639"/>
                  <a:pt x="12883" y="5639"/>
                </a:cubicBezTo>
                <a:cubicBezTo>
                  <a:pt x="12714" y="5198"/>
                  <a:pt x="12727" y="4700"/>
                  <a:pt x="12915" y="4268"/>
                </a:cubicBezTo>
                <a:lnTo>
                  <a:pt x="13408" y="3140"/>
                </a:lnTo>
                <a:lnTo>
                  <a:pt x="11991" y="1599"/>
                </a:lnTo>
                <a:lnTo>
                  <a:pt x="10954" y="2135"/>
                </a:lnTo>
                <a:cubicBezTo>
                  <a:pt x="10558" y="2340"/>
                  <a:pt x="10099" y="2353"/>
                  <a:pt x="9693" y="2170"/>
                </a:cubicBezTo>
                <a:lnTo>
                  <a:pt x="9692" y="2170"/>
                </a:lnTo>
                <a:cubicBezTo>
                  <a:pt x="9288" y="1987"/>
                  <a:pt x="8973" y="1626"/>
                  <a:pt x="8826" y="1177"/>
                </a:cubicBezTo>
                <a:lnTo>
                  <a:pt x="8441" y="0"/>
                </a:lnTo>
                <a:lnTo>
                  <a:pt x="6437" y="0"/>
                </a:lnTo>
                <a:lnTo>
                  <a:pt x="6052" y="1177"/>
                </a:lnTo>
                <a:cubicBezTo>
                  <a:pt x="5905" y="1626"/>
                  <a:pt x="5590" y="1987"/>
                  <a:pt x="5185" y="2170"/>
                </a:cubicBezTo>
                <a:cubicBezTo>
                  <a:pt x="4779" y="2353"/>
                  <a:pt x="4321" y="2340"/>
                  <a:pt x="3924" y="2135"/>
                </a:cubicBezTo>
                <a:lnTo>
                  <a:pt x="2887" y="1599"/>
                </a:lnTo>
                <a:lnTo>
                  <a:pt x="1470" y="3140"/>
                </a:lnTo>
                <a:lnTo>
                  <a:pt x="1962" y="4268"/>
                </a:lnTo>
                <a:cubicBezTo>
                  <a:pt x="2151" y="4699"/>
                  <a:pt x="2163" y="5198"/>
                  <a:pt x="1995" y="5639"/>
                </a:cubicBezTo>
                <a:cubicBezTo>
                  <a:pt x="1995" y="5639"/>
                  <a:pt x="1995" y="5640"/>
                  <a:pt x="1994" y="5640"/>
                </a:cubicBezTo>
                <a:cubicBezTo>
                  <a:pt x="1827" y="6080"/>
                  <a:pt x="1495" y="6423"/>
                  <a:pt x="1082" y="6583"/>
                </a:cubicBezTo>
                <a:lnTo>
                  <a:pt x="0" y="7001"/>
                </a:lnTo>
                <a:lnTo>
                  <a:pt x="0" y="9181"/>
                </a:lnTo>
                <a:lnTo>
                  <a:pt x="1082" y="9600"/>
                </a:lnTo>
                <a:cubicBezTo>
                  <a:pt x="1495" y="9759"/>
                  <a:pt x="1827" y="10102"/>
                  <a:pt x="1995" y="10543"/>
                </a:cubicBezTo>
                <a:cubicBezTo>
                  <a:pt x="2163" y="10984"/>
                  <a:pt x="2151" y="11482"/>
                  <a:pt x="1963" y="11914"/>
                </a:cubicBezTo>
                <a:lnTo>
                  <a:pt x="1470" y="13042"/>
                </a:lnTo>
                <a:lnTo>
                  <a:pt x="2887" y="14583"/>
                </a:lnTo>
                <a:lnTo>
                  <a:pt x="3924" y="14047"/>
                </a:lnTo>
                <a:cubicBezTo>
                  <a:pt x="4321" y="13842"/>
                  <a:pt x="4779" y="13829"/>
                  <a:pt x="5185" y="14012"/>
                </a:cubicBezTo>
                <a:cubicBezTo>
                  <a:pt x="5590" y="14195"/>
                  <a:pt x="5905" y="14556"/>
                  <a:pt x="6052" y="15005"/>
                </a:cubicBezTo>
                <a:lnTo>
                  <a:pt x="6437" y="16183"/>
                </a:lnTo>
                <a:lnTo>
                  <a:pt x="8441" y="16183"/>
                </a:lnTo>
                <a:lnTo>
                  <a:pt x="8824" y="15013"/>
                </a:lnTo>
                <a:cubicBezTo>
                  <a:pt x="8972" y="14559"/>
                  <a:pt x="9290" y="14195"/>
                  <a:pt x="9698" y="14010"/>
                </a:cubicBezTo>
                <a:cubicBezTo>
                  <a:pt x="9699" y="14010"/>
                  <a:pt x="9699" y="14010"/>
                  <a:pt x="9699" y="14010"/>
                </a:cubicBezTo>
                <a:cubicBezTo>
                  <a:pt x="10101" y="13828"/>
                  <a:pt x="10554" y="13840"/>
                  <a:pt x="10947" y="14044"/>
                </a:cubicBezTo>
                <a:lnTo>
                  <a:pt x="11991" y="14583"/>
                </a:lnTo>
                <a:lnTo>
                  <a:pt x="13408" y="13042"/>
                </a:lnTo>
                <a:lnTo>
                  <a:pt x="12915" y="11913"/>
                </a:lnTo>
                <a:cubicBezTo>
                  <a:pt x="12727" y="11482"/>
                  <a:pt x="12714" y="10984"/>
                  <a:pt x="12883" y="10544"/>
                </a:cubicBezTo>
                <a:cubicBezTo>
                  <a:pt x="12883" y="10543"/>
                  <a:pt x="12883" y="10543"/>
                  <a:pt x="12883" y="10543"/>
                </a:cubicBezTo>
                <a:cubicBezTo>
                  <a:pt x="13051" y="10102"/>
                  <a:pt x="13383" y="9759"/>
                  <a:pt x="13797" y="9600"/>
                </a:cubicBezTo>
                <a:cubicBezTo>
                  <a:pt x="13797" y="9600"/>
                  <a:pt x="14879" y="9181"/>
                  <a:pt x="14879" y="918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3863300" y="13195300"/>
            <a:ext cx="304800" cy="304800"/>
          </a:xfrm>
          <a:prstGeom prst="rect">
            <a:avLst/>
          </a:prstGeom>
        </p:spPr>
      </p:pic>
    </p:spTree>
  </p:cSld>
  <p:clrMapOvr>
    <a:masterClrMapping/>
  </p:clrMapOvr>
  <p:transition spd="med" advTm="6757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1" name="AutoShape 1"/>
          <p:cNvSpPr>
            <a:spLocks/>
          </p:cNvSpPr>
          <p:nvPr/>
        </p:nvSpPr>
        <p:spPr bwMode="auto">
          <a:xfrm>
            <a:off x="8724900" y="-88932"/>
            <a:ext cx="15724188" cy="13800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246" y="23"/>
                </a:moveTo>
                <a:lnTo>
                  <a:pt x="21530" y="0"/>
                </a:lnTo>
                <a:lnTo>
                  <a:pt x="21600" y="21600"/>
                </a:lnTo>
                <a:lnTo>
                  <a:pt x="0" y="21547"/>
                </a:lnTo>
                <a:lnTo>
                  <a:pt x="9246" y="23"/>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1922" name="AutoShape 2"/>
          <p:cNvSpPr>
            <a:spLocks/>
          </p:cNvSpPr>
          <p:nvPr/>
        </p:nvSpPr>
        <p:spPr bwMode="auto">
          <a:xfrm>
            <a:off x="1379538" y="844550"/>
            <a:ext cx="149225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Investment</a:t>
            </a:r>
            <a:endParaRPr lang="en-US" sz="9600" dirty="0"/>
          </a:p>
        </p:txBody>
      </p:sp>
      <p:sp>
        <p:nvSpPr>
          <p:cNvPr id="81923" name="Line 3"/>
          <p:cNvSpPr>
            <a:spLocks noChangeShapeType="1"/>
          </p:cNvSpPr>
          <p:nvPr/>
        </p:nvSpPr>
        <p:spPr bwMode="auto">
          <a:xfrm flipH="1">
            <a:off x="1828800" y="9931400"/>
            <a:ext cx="7161213" cy="0"/>
          </a:xfrm>
          <a:prstGeom prst="line">
            <a:avLst/>
          </a:prstGeom>
          <a:noFill/>
          <a:ln w="101600" cap="flat" cmpd="sng">
            <a:solidFill>
              <a:srgbClr val="61C8BE"/>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81924" name="Line 4"/>
          <p:cNvSpPr>
            <a:spLocks noChangeShapeType="1"/>
          </p:cNvSpPr>
          <p:nvPr/>
        </p:nvSpPr>
        <p:spPr bwMode="auto">
          <a:xfrm flipH="1">
            <a:off x="1828800" y="5156200"/>
            <a:ext cx="7161213" cy="0"/>
          </a:xfrm>
          <a:prstGeom prst="line">
            <a:avLst/>
          </a:prstGeom>
          <a:noFill/>
          <a:ln w="101600" cap="flat" cmpd="sng">
            <a:solidFill>
              <a:srgbClr val="61C8BE"/>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81925" name="AutoShape 5"/>
          <p:cNvSpPr>
            <a:spLocks/>
          </p:cNvSpPr>
          <p:nvPr/>
        </p:nvSpPr>
        <p:spPr bwMode="auto">
          <a:xfrm rot="16199985">
            <a:off x="7631906" y="2653507"/>
            <a:ext cx="8193087" cy="9461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600"/>
                </a:lnTo>
                <a:lnTo>
                  <a:pt x="0" y="16199"/>
                </a:lnTo>
                <a:lnTo>
                  <a:pt x="0" y="5400"/>
                </a:lnTo>
                <a:close/>
              </a:path>
            </a:pathLst>
          </a:custGeom>
          <a:solidFill>
            <a:srgbClr val="61C8BE"/>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1926" name="Line 6"/>
          <p:cNvSpPr>
            <a:spLocks noChangeShapeType="1"/>
          </p:cNvSpPr>
          <p:nvPr/>
        </p:nvSpPr>
        <p:spPr bwMode="auto">
          <a:xfrm flipH="1">
            <a:off x="14833600" y="9929813"/>
            <a:ext cx="7288213" cy="0"/>
          </a:xfrm>
          <a:prstGeom prst="line">
            <a:avLst/>
          </a:prstGeom>
          <a:noFill/>
          <a:ln w="101600" cap="flat" cmpd="sng">
            <a:solidFill>
              <a:srgbClr val="61C8BE"/>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81927" name="Line 7"/>
          <p:cNvSpPr>
            <a:spLocks noChangeShapeType="1"/>
          </p:cNvSpPr>
          <p:nvPr/>
        </p:nvSpPr>
        <p:spPr bwMode="auto">
          <a:xfrm flipH="1">
            <a:off x="14960600" y="5207000"/>
            <a:ext cx="7161213" cy="0"/>
          </a:xfrm>
          <a:prstGeom prst="line">
            <a:avLst/>
          </a:prstGeom>
          <a:noFill/>
          <a:ln w="101600" cap="flat" cmpd="sng">
            <a:solidFill>
              <a:srgbClr val="61C8BE"/>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81928" name="AutoShape 8"/>
          <p:cNvSpPr>
            <a:spLocks/>
          </p:cNvSpPr>
          <p:nvPr/>
        </p:nvSpPr>
        <p:spPr bwMode="auto">
          <a:xfrm>
            <a:off x="1828800" y="4224358"/>
            <a:ext cx="5486400" cy="84929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44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Development     </a:t>
            </a:r>
            <a:r>
              <a:rPr lang="en-US" sz="4400" b="1" dirty="0">
                <a:solidFill>
                  <a:srgbClr val="4D4D4D"/>
                </a:solidFill>
                <a:latin typeface="Aleo" panose="020F0502020204030203" pitchFamily="34" charset="0"/>
                <a:ea typeface="Aleo Regular" charset="0"/>
                <a:cs typeface="Aleo Regular" charset="0"/>
                <a:sym typeface="Aleo Regular" charset="0"/>
              </a:rPr>
              <a:t>40% </a:t>
            </a:r>
            <a:endParaRPr lang="en-US" dirty="0"/>
          </a:p>
        </p:txBody>
      </p:sp>
      <p:sp>
        <p:nvSpPr>
          <p:cNvPr id="81929" name="AutoShape 9"/>
          <p:cNvSpPr>
            <a:spLocks/>
          </p:cNvSpPr>
          <p:nvPr/>
        </p:nvSpPr>
        <p:spPr bwMode="auto">
          <a:xfrm>
            <a:off x="484192" y="9023350"/>
            <a:ext cx="6843708" cy="774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44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Partners     </a:t>
            </a:r>
            <a:r>
              <a:rPr lang="en-US" sz="4400" b="1" dirty="0" smtClean="0">
                <a:solidFill>
                  <a:srgbClr val="4D4D4D"/>
                </a:solidFill>
                <a:latin typeface="Aleo" panose="020F0502020204030203" pitchFamily="34" charset="0"/>
                <a:ea typeface="Lato Light" panose="020F0302020204030203" pitchFamily="34" charset="0"/>
                <a:cs typeface="Lato Light" panose="020F0302020204030203" pitchFamily="34" charset="0"/>
                <a:sym typeface="Aleo Regular" charset="0"/>
              </a:rPr>
              <a:t>20</a:t>
            </a:r>
            <a:r>
              <a:rPr lang="en-US" sz="4400" b="1" dirty="0" smtClean="0">
                <a:solidFill>
                  <a:srgbClr val="4D4D4D"/>
                </a:solidFill>
                <a:latin typeface="Aleo" panose="020F0502020204030203" pitchFamily="34" charset="0"/>
                <a:ea typeface="Aleo Regular" charset="0"/>
                <a:cs typeface="Aleo Regular" charset="0"/>
                <a:sym typeface="Aleo Regular" charset="0"/>
              </a:rPr>
              <a:t>%</a:t>
            </a:r>
            <a:endParaRPr lang="en-US" dirty="0"/>
          </a:p>
        </p:txBody>
      </p:sp>
      <p:sp>
        <p:nvSpPr>
          <p:cNvPr id="81930" name="AutoShape 10"/>
          <p:cNvSpPr>
            <a:spLocks/>
          </p:cNvSpPr>
          <p:nvPr/>
        </p:nvSpPr>
        <p:spPr bwMode="auto">
          <a:xfrm>
            <a:off x="15798800" y="4210050"/>
            <a:ext cx="7050384" cy="6508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4400" b="1" dirty="0" smtClean="0">
                <a:solidFill>
                  <a:srgbClr val="4D4D4D"/>
                </a:solidFill>
                <a:latin typeface="Aleo" panose="020F0502020204030203" pitchFamily="34" charset="0"/>
                <a:ea typeface="Aleo Regular" charset="0"/>
                <a:cs typeface="Aleo Regular" charset="0"/>
                <a:sym typeface="Aleo Regular" charset="0"/>
              </a:rPr>
              <a:t>30%</a:t>
            </a:r>
            <a:r>
              <a:rPr lang="en-US" sz="4400" b="1"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a:t>
            </a:r>
            <a:r>
              <a:rPr lang="en-US" sz="44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Marketing</a:t>
            </a:r>
            <a:endParaRPr lang="en-US" dirty="0"/>
          </a:p>
        </p:txBody>
      </p:sp>
      <p:sp>
        <p:nvSpPr>
          <p:cNvPr id="81931" name="AutoShape 11"/>
          <p:cNvSpPr>
            <a:spLocks/>
          </p:cNvSpPr>
          <p:nvPr/>
        </p:nvSpPr>
        <p:spPr bwMode="auto">
          <a:xfrm>
            <a:off x="15798800" y="9023350"/>
            <a:ext cx="6324600" cy="7747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4400" b="1" dirty="0">
                <a:solidFill>
                  <a:srgbClr val="4D4D4D"/>
                </a:solidFill>
                <a:latin typeface="Aleo" panose="020F0502020204030203" pitchFamily="34" charset="0"/>
                <a:ea typeface="Aleo Regular" charset="0"/>
                <a:cs typeface="Aleo Regular" charset="0"/>
                <a:sym typeface="Aleo Regular" charset="0"/>
              </a:rPr>
              <a:t>10%</a:t>
            </a:r>
            <a:r>
              <a:rPr lang="en-US" sz="4400" b="1" dirty="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a:t>
            </a:r>
            <a:r>
              <a:rPr lang="en-US" sz="4400" dirty="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Reserve</a:t>
            </a:r>
            <a:endParaRPr lang="en-US" dirty="0"/>
          </a:p>
        </p:txBody>
      </p:sp>
      <p:sp>
        <p:nvSpPr>
          <p:cNvPr id="81932" name="AutoShape 12"/>
          <p:cNvSpPr>
            <a:spLocks/>
          </p:cNvSpPr>
          <p:nvPr/>
        </p:nvSpPr>
        <p:spPr bwMode="auto">
          <a:xfrm>
            <a:off x="10347325" y="4860925"/>
            <a:ext cx="5786438" cy="66214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039"/>
                </a:moveTo>
                <a:lnTo>
                  <a:pt x="13984" y="21600"/>
                </a:lnTo>
                <a:lnTo>
                  <a:pt x="3742" y="21600"/>
                </a:lnTo>
                <a:lnTo>
                  <a:pt x="0" y="17010"/>
                </a:lnTo>
                <a:lnTo>
                  <a:pt x="11883" y="0"/>
                </a:lnTo>
                <a:lnTo>
                  <a:pt x="21600" y="10039"/>
                </a:lnTo>
                <a:close/>
              </a:path>
            </a:pathLst>
          </a:custGeom>
          <a:solidFill>
            <a:srgbClr val="44A29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1933" name="AutoShape 13"/>
          <p:cNvSpPr>
            <a:spLocks/>
          </p:cNvSpPr>
          <p:nvPr/>
        </p:nvSpPr>
        <p:spPr bwMode="auto">
          <a:xfrm rot="16199985">
            <a:off x="8909844" y="4166394"/>
            <a:ext cx="5635625" cy="6507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600"/>
                </a:lnTo>
                <a:lnTo>
                  <a:pt x="0" y="16199"/>
                </a:lnTo>
                <a:lnTo>
                  <a:pt x="0" y="5400"/>
                </a:lnTo>
                <a:close/>
              </a:path>
            </a:pathLst>
          </a:custGeom>
          <a:solidFill>
            <a:srgbClr val="6DD3C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1934" name="AutoShape 14"/>
          <p:cNvSpPr>
            <a:spLocks/>
          </p:cNvSpPr>
          <p:nvPr/>
        </p:nvSpPr>
        <p:spPr bwMode="auto">
          <a:xfrm>
            <a:off x="9455696" y="6794500"/>
            <a:ext cx="4314279" cy="1193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7200" b="1" dirty="0">
                <a:solidFill>
                  <a:srgbClr val="FFFFFF"/>
                </a:solidFill>
                <a:latin typeface="Aleo" panose="020F0502020204030203" pitchFamily="34" charset="0"/>
                <a:ea typeface="Aleo Regular" charset="0"/>
                <a:cs typeface="Aleo Regular" charset="0"/>
                <a:sym typeface="Aleo Regular" charset="0"/>
              </a:rPr>
              <a:t>$ </a:t>
            </a:r>
            <a:r>
              <a:rPr lang="en-US" sz="7200" b="1" dirty="0" smtClean="0">
                <a:solidFill>
                  <a:srgbClr val="FFFFFF"/>
                </a:solidFill>
                <a:latin typeface="Aleo" panose="020F0502020204030203" pitchFamily="34" charset="0"/>
                <a:ea typeface="Aleo Regular" charset="0"/>
                <a:cs typeface="Aleo Regular" charset="0"/>
                <a:sym typeface="Aleo Regular" charset="0"/>
              </a:rPr>
              <a:t>500 </a:t>
            </a:r>
            <a:r>
              <a:rPr lang="en-US" sz="7200" b="1" dirty="0">
                <a:solidFill>
                  <a:srgbClr val="FFFFFF"/>
                </a:solidFill>
                <a:latin typeface="Aleo" panose="020F0502020204030203" pitchFamily="34" charset="0"/>
                <a:ea typeface="Aleo Regular" charset="0"/>
                <a:cs typeface="Aleo Regular" charset="0"/>
                <a:sym typeface="Aleo Regular" charset="0"/>
              </a:rPr>
              <a:t>000</a:t>
            </a: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3863300" y="13195300"/>
            <a:ext cx="304800" cy="304800"/>
          </a:xfrm>
          <a:prstGeom prst="rect">
            <a:avLst/>
          </a:prstGeom>
        </p:spPr>
      </p:pic>
    </p:spTree>
    <p:extLst>
      <p:ext uri="{BB962C8B-B14F-4D97-AF65-F5344CB8AC3E}">
        <p14:creationId xmlns:p14="http://schemas.microsoft.com/office/powerpoint/2010/main" val="780107664"/>
      </p:ext>
    </p:extLst>
  </p:cSld>
  <p:clrMapOvr>
    <a:masterClrMapping/>
  </p:clrMapOvr>
  <p:transition spd="med" advTm="4542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7" name="AutoShape 1"/>
          <p:cNvSpPr>
            <a:spLocks/>
          </p:cNvSpPr>
          <p:nvPr/>
        </p:nvSpPr>
        <p:spPr bwMode="auto">
          <a:xfrm>
            <a:off x="8724900" y="-14288"/>
            <a:ext cx="15724188" cy="13800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9246" y="23"/>
                </a:moveTo>
                <a:lnTo>
                  <a:pt x="21530" y="0"/>
                </a:lnTo>
                <a:lnTo>
                  <a:pt x="21600" y="21600"/>
                </a:lnTo>
                <a:lnTo>
                  <a:pt x="0" y="21547"/>
                </a:lnTo>
                <a:lnTo>
                  <a:pt x="9246" y="23"/>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18" name="AutoShape 2"/>
          <p:cNvSpPr>
            <a:spLocks/>
          </p:cNvSpPr>
          <p:nvPr/>
        </p:nvSpPr>
        <p:spPr bwMode="auto">
          <a:xfrm>
            <a:off x="1379538" y="844550"/>
            <a:ext cx="117983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a:solidFill>
                  <a:srgbClr val="4D4D4D"/>
                </a:solidFill>
                <a:latin typeface="Aleo" panose="020F0502020204030203" pitchFamily="34" charset="0"/>
                <a:ea typeface="Aleo Regular" charset="0"/>
                <a:cs typeface="Aleo Regular" charset="0"/>
                <a:sym typeface="Aleo Regular" charset="0"/>
              </a:rPr>
              <a:t>Contact</a:t>
            </a:r>
            <a:endParaRPr lang="en-US" dirty="0"/>
          </a:p>
        </p:txBody>
      </p:sp>
      <p:sp>
        <p:nvSpPr>
          <p:cNvPr id="137219" name="AutoShape 3"/>
          <p:cNvSpPr>
            <a:spLocks/>
          </p:cNvSpPr>
          <p:nvPr/>
        </p:nvSpPr>
        <p:spPr bwMode="auto">
          <a:xfrm>
            <a:off x="19464808" y="1651000"/>
            <a:ext cx="3846042"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600" dirty="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 </a:t>
            </a:r>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61 7 3234 1234</a:t>
            </a:r>
            <a:endParaRPr lang="en-US" dirty="0"/>
          </a:p>
        </p:txBody>
      </p:sp>
      <p:sp>
        <p:nvSpPr>
          <p:cNvPr id="137220" name="AutoShape 4"/>
          <p:cNvSpPr>
            <a:spLocks/>
          </p:cNvSpPr>
          <p:nvPr/>
        </p:nvSpPr>
        <p:spPr bwMode="auto">
          <a:xfrm>
            <a:off x="17729200" y="3987800"/>
            <a:ext cx="3679824"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err="1"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citydogapp</a:t>
            </a:r>
            <a:endParaRPr lang="en-US" dirty="0"/>
          </a:p>
        </p:txBody>
      </p:sp>
      <p:sp>
        <p:nvSpPr>
          <p:cNvPr id="137221" name="AutoShape 5"/>
          <p:cNvSpPr>
            <a:spLocks/>
          </p:cNvSpPr>
          <p:nvPr/>
        </p:nvSpPr>
        <p:spPr bwMode="auto">
          <a:xfrm>
            <a:off x="12692063" y="9398000"/>
            <a:ext cx="1385887" cy="1600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7B3B6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22" name="AutoShape 6"/>
          <p:cNvSpPr>
            <a:spLocks/>
          </p:cNvSpPr>
          <p:nvPr/>
        </p:nvSpPr>
        <p:spPr bwMode="auto">
          <a:xfrm>
            <a:off x="13042900" y="10023475"/>
            <a:ext cx="1035050" cy="919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67" y="21600"/>
                </a:moveTo>
                <a:lnTo>
                  <a:pt x="21599" y="13514"/>
                </a:lnTo>
                <a:lnTo>
                  <a:pt x="21523" y="4158"/>
                </a:lnTo>
                <a:lnTo>
                  <a:pt x="17141" y="0"/>
                </a:lnTo>
                <a:lnTo>
                  <a:pt x="0" y="12994"/>
                </a:lnTo>
                <a:lnTo>
                  <a:pt x="8967" y="21600"/>
                </a:lnTo>
                <a:close/>
              </a:path>
            </a:pathLst>
          </a:custGeom>
          <a:solidFill>
            <a:srgbClr val="55264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23" name="AutoShape 7"/>
          <p:cNvSpPr>
            <a:spLocks/>
          </p:cNvSpPr>
          <p:nvPr/>
        </p:nvSpPr>
        <p:spPr bwMode="auto">
          <a:xfrm>
            <a:off x="12890500" y="9626600"/>
            <a:ext cx="996950" cy="1149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8C447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24" name="AutoShape 8"/>
          <p:cNvSpPr>
            <a:spLocks/>
          </p:cNvSpPr>
          <p:nvPr/>
        </p:nvSpPr>
        <p:spPr bwMode="auto">
          <a:xfrm>
            <a:off x="13530263" y="7948613"/>
            <a:ext cx="1385887" cy="1600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EB9C2A"/>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25" name="AutoShape 9"/>
          <p:cNvSpPr>
            <a:spLocks/>
          </p:cNvSpPr>
          <p:nvPr/>
        </p:nvSpPr>
        <p:spPr bwMode="auto">
          <a:xfrm>
            <a:off x="13881100" y="8575675"/>
            <a:ext cx="1035050" cy="919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67" y="21600"/>
                </a:moveTo>
                <a:lnTo>
                  <a:pt x="21599" y="13514"/>
                </a:lnTo>
                <a:lnTo>
                  <a:pt x="21523" y="4158"/>
                </a:lnTo>
                <a:lnTo>
                  <a:pt x="17141" y="0"/>
                </a:lnTo>
                <a:lnTo>
                  <a:pt x="0" y="12994"/>
                </a:lnTo>
                <a:lnTo>
                  <a:pt x="8967" y="21600"/>
                </a:lnTo>
                <a:close/>
              </a:path>
            </a:pathLst>
          </a:custGeom>
          <a:solidFill>
            <a:srgbClr val="E3871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26" name="AutoShape 10"/>
          <p:cNvSpPr>
            <a:spLocks/>
          </p:cNvSpPr>
          <p:nvPr/>
        </p:nvSpPr>
        <p:spPr bwMode="auto">
          <a:xfrm>
            <a:off x="13728700" y="8177213"/>
            <a:ext cx="996950" cy="11509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EEAD5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27" name="AutoShape 11"/>
          <p:cNvSpPr>
            <a:spLocks/>
          </p:cNvSpPr>
          <p:nvPr/>
        </p:nvSpPr>
        <p:spPr bwMode="auto">
          <a:xfrm>
            <a:off x="14279563" y="6477000"/>
            <a:ext cx="1385887" cy="1600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7B3B6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28" name="AutoShape 12"/>
          <p:cNvSpPr>
            <a:spLocks/>
          </p:cNvSpPr>
          <p:nvPr/>
        </p:nvSpPr>
        <p:spPr bwMode="auto">
          <a:xfrm>
            <a:off x="14630400" y="7102475"/>
            <a:ext cx="1035050" cy="919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67" y="21600"/>
                </a:moveTo>
                <a:lnTo>
                  <a:pt x="21599" y="13514"/>
                </a:lnTo>
                <a:lnTo>
                  <a:pt x="21523" y="4158"/>
                </a:lnTo>
                <a:lnTo>
                  <a:pt x="17141" y="0"/>
                </a:lnTo>
                <a:lnTo>
                  <a:pt x="0" y="12994"/>
                </a:lnTo>
                <a:lnTo>
                  <a:pt x="8967" y="21600"/>
                </a:lnTo>
                <a:close/>
              </a:path>
            </a:pathLst>
          </a:custGeom>
          <a:solidFill>
            <a:srgbClr val="55264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29" name="AutoShape 13"/>
          <p:cNvSpPr>
            <a:spLocks/>
          </p:cNvSpPr>
          <p:nvPr/>
        </p:nvSpPr>
        <p:spPr bwMode="auto">
          <a:xfrm>
            <a:off x="14478000" y="6705600"/>
            <a:ext cx="996950" cy="1149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8C447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30" name="AutoShape 14"/>
          <p:cNvSpPr>
            <a:spLocks/>
          </p:cNvSpPr>
          <p:nvPr/>
        </p:nvSpPr>
        <p:spPr bwMode="auto">
          <a:xfrm>
            <a:off x="15079663" y="5029200"/>
            <a:ext cx="1385887" cy="1600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EB9C2A"/>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31" name="AutoShape 15"/>
          <p:cNvSpPr>
            <a:spLocks/>
          </p:cNvSpPr>
          <p:nvPr/>
        </p:nvSpPr>
        <p:spPr bwMode="auto">
          <a:xfrm>
            <a:off x="15430500" y="5654675"/>
            <a:ext cx="1035050" cy="919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67" y="21600"/>
                </a:moveTo>
                <a:lnTo>
                  <a:pt x="21599" y="13514"/>
                </a:lnTo>
                <a:lnTo>
                  <a:pt x="21523" y="4158"/>
                </a:lnTo>
                <a:lnTo>
                  <a:pt x="17141" y="0"/>
                </a:lnTo>
                <a:lnTo>
                  <a:pt x="0" y="12994"/>
                </a:lnTo>
                <a:lnTo>
                  <a:pt x="8967" y="21600"/>
                </a:lnTo>
                <a:close/>
              </a:path>
            </a:pathLst>
          </a:custGeom>
          <a:solidFill>
            <a:srgbClr val="E38710"/>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32" name="AutoShape 16"/>
          <p:cNvSpPr>
            <a:spLocks/>
          </p:cNvSpPr>
          <p:nvPr/>
        </p:nvSpPr>
        <p:spPr bwMode="auto">
          <a:xfrm>
            <a:off x="15265400" y="5283200"/>
            <a:ext cx="996950" cy="1149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EEAD5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33" name="AutoShape 17"/>
          <p:cNvSpPr>
            <a:spLocks/>
          </p:cNvSpPr>
          <p:nvPr/>
        </p:nvSpPr>
        <p:spPr bwMode="auto">
          <a:xfrm>
            <a:off x="15828963" y="3556000"/>
            <a:ext cx="1385887" cy="1600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600" y="5400"/>
                </a:lnTo>
                <a:lnTo>
                  <a:pt x="21599" y="16200"/>
                </a:lnTo>
                <a:lnTo>
                  <a:pt x="10799" y="21599"/>
                </a:lnTo>
                <a:lnTo>
                  <a:pt x="0" y="16199"/>
                </a:lnTo>
                <a:lnTo>
                  <a:pt x="0" y="5400"/>
                </a:lnTo>
                <a:close/>
              </a:path>
            </a:pathLst>
          </a:custGeom>
          <a:solidFill>
            <a:srgbClr val="7B3B65"/>
          </a:solidFill>
          <a:ln>
            <a:noFill/>
          </a:ln>
          <a:effectLs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34" name="AutoShape 18"/>
          <p:cNvSpPr>
            <a:spLocks/>
          </p:cNvSpPr>
          <p:nvPr/>
        </p:nvSpPr>
        <p:spPr bwMode="auto">
          <a:xfrm>
            <a:off x="16179800" y="4181475"/>
            <a:ext cx="1035050" cy="9191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967" y="21600"/>
                </a:moveTo>
                <a:lnTo>
                  <a:pt x="21599" y="13514"/>
                </a:lnTo>
                <a:lnTo>
                  <a:pt x="21523" y="4158"/>
                </a:lnTo>
                <a:lnTo>
                  <a:pt x="17141" y="0"/>
                </a:lnTo>
                <a:lnTo>
                  <a:pt x="0" y="12994"/>
                </a:lnTo>
                <a:lnTo>
                  <a:pt x="8967" y="21600"/>
                </a:lnTo>
                <a:close/>
              </a:path>
            </a:pathLst>
          </a:custGeom>
          <a:solidFill>
            <a:srgbClr val="55264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137235" name="AutoShape 19"/>
          <p:cNvSpPr>
            <a:spLocks/>
          </p:cNvSpPr>
          <p:nvPr/>
        </p:nvSpPr>
        <p:spPr bwMode="auto">
          <a:xfrm>
            <a:off x="16027400" y="3784600"/>
            <a:ext cx="996950" cy="1149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8C4477"/>
          </a:solidFill>
          <a:ln w="25400" cap="flat" cmpd="sng">
            <a:solidFill>
              <a:srgbClr val="000000">
                <a:alpha val="0"/>
              </a:srgbClr>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137236" name="AutoShape 20"/>
          <p:cNvSpPr>
            <a:spLocks/>
          </p:cNvSpPr>
          <p:nvPr/>
        </p:nvSpPr>
        <p:spPr bwMode="auto">
          <a:xfrm>
            <a:off x="18288000" y="889000"/>
            <a:ext cx="50292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4400" b="1" dirty="0" smtClean="0">
                <a:solidFill>
                  <a:srgbClr val="4D4D4D"/>
                </a:solidFill>
                <a:latin typeface="Aleo" panose="020F0502020204030203" pitchFamily="34" charset="0"/>
                <a:ea typeface="Aleo Regular" charset="0"/>
                <a:cs typeface="Aleo Regular" charset="0"/>
                <a:sym typeface="Aleo Regular" charset="0"/>
              </a:rPr>
              <a:t>Mike Young </a:t>
            </a:r>
            <a:r>
              <a:rPr lang="en-US" sz="4400" b="1" dirty="0">
                <a:solidFill>
                  <a:srgbClr val="4D4D4D"/>
                </a:solidFill>
                <a:latin typeface="Aleo" panose="020F0502020204030203" pitchFamily="34" charset="0"/>
                <a:ea typeface="Aleo Regular" charset="0"/>
                <a:cs typeface="Aleo Regular" charset="0"/>
                <a:sym typeface="Aleo Regular" charset="0"/>
              </a:rPr>
              <a:t>| CEO</a:t>
            </a:r>
            <a:endParaRPr lang="en-US" dirty="0"/>
          </a:p>
        </p:txBody>
      </p:sp>
      <p:sp>
        <p:nvSpPr>
          <p:cNvPr id="137237" name="AutoShape 21"/>
          <p:cNvSpPr>
            <a:spLocks/>
          </p:cNvSpPr>
          <p:nvPr/>
        </p:nvSpPr>
        <p:spPr bwMode="auto">
          <a:xfrm>
            <a:off x="16992600" y="5511800"/>
            <a:ext cx="5136504"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citydog@devlab.com.au</a:t>
            </a:r>
            <a:endParaRPr lang="en-US" dirty="0"/>
          </a:p>
        </p:txBody>
      </p:sp>
      <p:sp>
        <p:nvSpPr>
          <p:cNvPr id="137238" name="AutoShape 22"/>
          <p:cNvSpPr>
            <a:spLocks/>
          </p:cNvSpPr>
          <p:nvPr/>
        </p:nvSpPr>
        <p:spPr bwMode="auto">
          <a:xfrm>
            <a:off x="16129000" y="6959600"/>
            <a:ext cx="5280024"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twitter.com/</a:t>
            </a:r>
            <a:r>
              <a:rPr lang="en-US" sz="3600" dirty="0" err="1"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citydogapp</a:t>
            </a:r>
            <a:endParaRPr lang="en-US" dirty="0"/>
          </a:p>
        </p:txBody>
      </p:sp>
      <p:sp>
        <p:nvSpPr>
          <p:cNvPr id="137239" name="AutoShape 23"/>
          <p:cNvSpPr>
            <a:spLocks/>
          </p:cNvSpPr>
          <p:nvPr/>
        </p:nvSpPr>
        <p:spPr bwMode="auto">
          <a:xfrm>
            <a:off x="14503400" y="9855200"/>
            <a:ext cx="7121648"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pinterest.com/</a:t>
            </a:r>
            <a:r>
              <a:rPr lang="en-US" sz="3600" dirty="0" err="1"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citydogapp</a:t>
            </a:r>
            <a:endParaRPr lang="en-US" dirty="0"/>
          </a:p>
        </p:txBody>
      </p:sp>
      <p:sp>
        <p:nvSpPr>
          <p:cNvPr id="137244" name="AutoShape 28"/>
          <p:cNvSpPr>
            <a:spLocks/>
          </p:cNvSpPr>
          <p:nvPr/>
        </p:nvSpPr>
        <p:spPr bwMode="auto">
          <a:xfrm>
            <a:off x="16209963" y="4019550"/>
            <a:ext cx="66040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147" y="17891"/>
                </a:moveTo>
                <a:cubicBezTo>
                  <a:pt x="8276" y="17891"/>
                  <a:pt x="5391" y="16584"/>
                  <a:pt x="5406" y="14334"/>
                </a:cubicBezTo>
                <a:cubicBezTo>
                  <a:pt x="5410" y="13655"/>
                  <a:pt x="5915" y="13031"/>
                  <a:pt x="6586" y="13031"/>
                </a:cubicBezTo>
                <a:cubicBezTo>
                  <a:pt x="8276" y="13031"/>
                  <a:pt x="8261" y="15555"/>
                  <a:pt x="10952" y="15555"/>
                </a:cubicBezTo>
                <a:cubicBezTo>
                  <a:pt x="12840" y="15555"/>
                  <a:pt x="13485" y="14519"/>
                  <a:pt x="13485" y="13799"/>
                </a:cubicBezTo>
                <a:cubicBezTo>
                  <a:pt x="13485" y="11194"/>
                  <a:pt x="5324" y="12791"/>
                  <a:pt x="5324" y="7893"/>
                </a:cubicBezTo>
                <a:cubicBezTo>
                  <a:pt x="5324" y="5242"/>
                  <a:pt x="7492" y="3413"/>
                  <a:pt x="10900" y="3614"/>
                </a:cubicBezTo>
                <a:cubicBezTo>
                  <a:pt x="14150" y="3806"/>
                  <a:pt x="16054" y="5242"/>
                  <a:pt x="16239" y="6583"/>
                </a:cubicBezTo>
                <a:cubicBezTo>
                  <a:pt x="16329" y="7459"/>
                  <a:pt x="15750" y="8141"/>
                  <a:pt x="14742" y="8141"/>
                </a:cubicBezTo>
                <a:cubicBezTo>
                  <a:pt x="13273" y="8141"/>
                  <a:pt x="13122" y="6172"/>
                  <a:pt x="10591" y="6172"/>
                </a:cubicBezTo>
                <a:cubicBezTo>
                  <a:pt x="9449" y="6172"/>
                  <a:pt x="8485" y="6649"/>
                  <a:pt x="8485" y="7684"/>
                </a:cubicBezTo>
                <a:cubicBezTo>
                  <a:pt x="8485" y="9846"/>
                  <a:pt x="16598" y="8590"/>
                  <a:pt x="16598" y="13350"/>
                </a:cubicBezTo>
                <a:cubicBezTo>
                  <a:pt x="16598" y="16093"/>
                  <a:pt x="14411" y="17891"/>
                  <a:pt x="11147" y="17891"/>
                </a:cubicBezTo>
                <a:close/>
                <a:moveTo>
                  <a:pt x="20714" y="12574"/>
                </a:moveTo>
                <a:cubicBezTo>
                  <a:pt x="20815" y="12000"/>
                  <a:pt x="20870" y="11410"/>
                  <a:pt x="20870" y="10807"/>
                </a:cubicBezTo>
                <a:cubicBezTo>
                  <a:pt x="20870" y="5216"/>
                  <a:pt x="16358" y="684"/>
                  <a:pt x="10792" y="684"/>
                </a:cubicBezTo>
                <a:cubicBezTo>
                  <a:pt x="10157" y="684"/>
                  <a:pt x="9538" y="745"/>
                  <a:pt x="8936" y="857"/>
                </a:cubicBezTo>
                <a:cubicBezTo>
                  <a:pt x="8046" y="313"/>
                  <a:pt x="7000" y="0"/>
                  <a:pt x="5882" y="0"/>
                </a:cubicBezTo>
                <a:cubicBezTo>
                  <a:pt x="2633" y="0"/>
                  <a:pt x="0" y="2645"/>
                  <a:pt x="0" y="5908"/>
                </a:cubicBezTo>
                <a:cubicBezTo>
                  <a:pt x="0" y="7045"/>
                  <a:pt x="320" y="8107"/>
                  <a:pt x="874" y="9009"/>
                </a:cubicBezTo>
                <a:cubicBezTo>
                  <a:pt x="770" y="9593"/>
                  <a:pt x="713" y="10193"/>
                  <a:pt x="713" y="10807"/>
                </a:cubicBezTo>
                <a:cubicBezTo>
                  <a:pt x="713" y="16399"/>
                  <a:pt x="5225" y="20932"/>
                  <a:pt x="10792" y="20932"/>
                </a:cubicBezTo>
                <a:cubicBezTo>
                  <a:pt x="11437" y="20932"/>
                  <a:pt x="12068" y="20868"/>
                  <a:pt x="12681" y="20752"/>
                </a:cubicBezTo>
                <a:cubicBezTo>
                  <a:pt x="13567" y="21289"/>
                  <a:pt x="14606" y="21599"/>
                  <a:pt x="15717" y="21599"/>
                </a:cubicBezTo>
                <a:cubicBezTo>
                  <a:pt x="18966" y="21599"/>
                  <a:pt x="21599" y="18954"/>
                  <a:pt x="21599" y="15691"/>
                </a:cubicBezTo>
                <a:cubicBezTo>
                  <a:pt x="21599" y="14546"/>
                  <a:pt x="21275" y="13478"/>
                  <a:pt x="20714" y="12574"/>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7245" name="AutoShape 29"/>
          <p:cNvSpPr>
            <a:spLocks/>
          </p:cNvSpPr>
          <p:nvPr/>
        </p:nvSpPr>
        <p:spPr bwMode="auto">
          <a:xfrm>
            <a:off x="15379700" y="5486400"/>
            <a:ext cx="7620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431" y="11685"/>
                </a:moveTo>
                <a:cubicBezTo>
                  <a:pt x="11743" y="11073"/>
                  <a:pt x="11951" y="10280"/>
                  <a:pt x="11951" y="9681"/>
                </a:cubicBezTo>
                <a:cubicBezTo>
                  <a:pt x="11951" y="9148"/>
                  <a:pt x="11652" y="8784"/>
                  <a:pt x="11196" y="8784"/>
                </a:cubicBezTo>
                <a:cubicBezTo>
                  <a:pt x="10702" y="8784"/>
                  <a:pt x="10247" y="9109"/>
                  <a:pt x="9921" y="9720"/>
                </a:cubicBezTo>
                <a:cubicBezTo>
                  <a:pt x="9609" y="10306"/>
                  <a:pt x="9401" y="11073"/>
                  <a:pt x="9401" y="11672"/>
                </a:cubicBezTo>
                <a:cubicBezTo>
                  <a:pt x="9401" y="12362"/>
                  <a:pt x="9661" y="12726"/>
                  <a:pt x="10155" y="12726"/>
                </a:cubicBezTo>
                <a:cubicBezTo>
                  <a:pt x="10637" y="12726"/>
                  <a:pt x="11092" y="12349"/>
                  <a:pt x="11431" y="11685"/>
                </a:cubicBezTo>
                <a:close/>
                <a:moveTo>
                  <a:pt x="14111" y="7820"/>
                </a:moveTo>
                <a:cubicBezTo>
                  <a:pt x="14033" y="8081"/>
                  <a:pt x="13799" y="8875"/>
                  <a:pt x="13733" y="9161"/>
                </a:cubicBezTo>
                <a:lnTo>
                  <a:pt x="12954" y="12049"/>
                </a:lnTo>
                <a:cubicBezTo>
                  <a:pt x="12914" y="12192"/>
                  <a:pt x="12901" y="12323"/>
                  <a:pt x="12901" y="12440"/>
                </a:cubicBezTo>
                <a:cubicBezTo>
                  <a:pt x="12901" y="12648"/>
                  <a:pt x="13018" y="12765"/>
                  <a:pt x="13239" y="12765"/>
                </a:cubicBezTo>
                <a:cubicBezTo>
                  <a:pt x="13486" y="12765"/>
                  <a:pt x="13799" y="12635"/>
                  <a:pt x="14059" y="12427"/>
                </a:cubicBezTo>
                <a:cubicBezTo>
                  <a:pt x="14697" y="11932"/>
                  <a:pt x="15113" y="10969"/>
                  <a:pt x="15113" y="9967"/>
                </a:cubicBezTo>
                <a:cubicBezTo>
                  <a:pt x="15113" y="8770"/>
                  <a:pt x="14553" y="7729"/>
                  <a:pt x="13617" y="7144"/>
                </a:cubicBezTo>
                <a:cubicBezTo>
                  <a:pt x="13031" y="6793"/>
                  <a:pt x="12212" y="6598"/>
                  <a:pt x="11288" y="6598"/>
                </a:cubicBezTo>
                <a:cubicBezTo>
                  <a:pt x="8542" y="6598"/>
                  <a:pt x="6617" y="8419"/>
                  <a:pt x="6617" y="10995"/>
                </a:cubicBezTo>
                <a:cubicBezTo>
                  <a:pt x="6617" y="13493"/>
                  <a:pt x="8347" y="15133"/>
                  <a:pt x="10962" y="15133"/>
                </a:cubicBezTo>
                <a:cubicBezTo>
                  <a:pt x="11639" y="15133"/>
                  <a:pt x="12354" y="15029"/>
                  <a:pt x="12954" y="14847"/>
                </a:cubicBezTo>
                <a:cubicBezTo>
                  <a:pt x="13460" y="14691"/>
                  <a:pt x="13786" y="14534"/>
                  <a:pt x="14411" y="14157"/>
                </a:cubicBezTo>
                <a:lnTo>
                  <a:pt x="15204" y="15302"/>
                </a:lnTo>
                <a:cubicBezTo>
                  <a:pt x="14501" y="15719"/>
                  <a:pt x="14189" y="15875"/>
                  <a:pt x="13577" y="16057"/>
                </a:cubicBezTo>
                <a:cubicBezTo>
                  <a:pt x="12693" y="16330"/>
                  <a:pt x="11756" y="16473"/>
                  <a:pt x="10819" y="16473"/>
                </a:cubicBezTo>
                <a:cubicBezTo>
                  <a:pt x="8985" y="16473"/>
                  <a:pt x="7554" y="15953"/>
                  <a:pt x="6526" y="14925"/>
                </a:cubicBezTo>
                <a:cubicBezTo>
                  <a:pt x="5550" y="13962"/>
                  <a:pt x="5016" y="12583"/>
                  <a:pt x="5016" y="11073"/>
                </a:cubicBezTo>
                <a:cubicBezTo>
                  <a:pt x="5016" y="9460"/>
                  <a:pt x="5563" y="8068"/>
                  <a:pt x="6604" y="7014"/>
                </a:cubicBezTo>
                <a:cubicBezTo>
                  <a:pt x="7800" y="5817"/>
                  <a:pt x="9375" y="5231"/>
                  <a:pt x="11392" y="5231"/>
                </a:cubicBezTo>
                <a:cubicBezTo>
                  <a:pt x="14424" y="5231"/>
                  <a:pt x="16583" y="7183"/>
                  <a:pt x="16583" y="9902"/>
                </a:cubicBezTo>
                <a:cubicBezTo>
                  <a:pt x="16583" y="11125"/>
                  <a:pt x="16141" y="12244"/>
                  <a:pt x="15347" y="13038"/>
                </a:cubicBezTo>
                <a:cubicBezTo>
                  <a:pt x="14671" y="13715"/>
                  <a:pt x="13786" y="14105"/>
                  <a:pt x="12914" y="14105"/>
                </a:cubicBezTo>
                <a:cubicBezTo>
                  <a:pt x="12406" y="14105"/>
                  <a:pt x="11990" y="13910"/>
                  <a:pt x="11795" y="13598"/>
                </a:cubicBezTo>
                <a:cubicBezTo>
                  <a:pt x="11730" y="13494"/>
                  <a:pt x="11717" y="13428"/>
                  <a:pt x="11678" y="13194"/>
                </a:cubicBezTo>
                <a:cubicBezTo>
                  <a:pt x="11184" y="13767"/>
                  <a:pt x="10663" y="14014"/>
                  <a:pt x="9934" y="14014"/>
                </a:cubicBezTo>
                <a:cubicBezTo>
                  <a:pt x="8646" y="14014"/>
                  <a:pt x="7826" y="13052"/>
                  <a:pt x="7826" y="11568"/>
                </a:cubicBezTo>
                <a:cubicBezTo>
                  <a:pt x="7826" y="9369"/>
                  <a:pt x="9271" y="7548"/>
                  <a:pt x="11001" y="7548"/>
                </a:cubicBezTo>
                <a:cubicBezTo>
                  <a:pt x="11730" y="7548"/>
                  <a:pt x="12095" y="7729"/>
                  <a:pt x="12445" y="8276"/>
                </a:cubicBezTo>
                <a:lnTo>
                  <a:pt x="12576" y="7821"/>
                </a:lnTo>
                <a:lnTo>
                  <a:pt x="14111" y="7821"/>
                </a:lnTo>
                <a:cubicBezTo>
                  <a:pt x="14111" y="7821"/>
                  <a:pt x="14111" y="7820"/>
                  <a:pt x="14111" y="7820"/>
                </a:cubicBezTo>
                <a:close/>
                <a:moveTo>
                  <a:pt x="10800" y="0"/>
                </a:moveTo>
                <a:cubicBezTo>
                  <a:pt x="4835" y="0"/>
                  <a:pt x="0" y="4835"/>
                  <a:pt x="0" y="10800"/>
                </a:cubicBezTo>
                <a:cubicBezTo>
                  <a:pt x="0" y="16765"/>
                  <a:pt x="4835" y="21600"/>
                  <a:pt x="10800" y="21600"/>
                </a:cubicBezTo>
                <a:cubicBezTo>
                  <a:pt x="16765" y="21600"/>
                  <a:pt x="21600" y="16765"/>
                  <a:pt x="21600" y="10800"/>
                </a:cubicBezTo>
                <a:cubicBezTo>
                  <a:pt x="21600" y="4835"/>
                  <a:pt x="16765" y="0"/>
                  <a:pt x="10800" y="0"/>
                </a:cubicBezTo>
                <a:cubicBezTo>
                  <a:pt x="10800" y="0"/>
                  <a:pt x="10800" y="0"/>
                  <a:pt x="10800" y="0"/>
                </a:cubicBezTo>
                <a:close/>
                <a:moveTo>
                  <a:pt x="10800" y="2096"/>
                </a:moveTo>
                <a:cubicBezTo>
                  <a:pt x="13124" y="2096"/>
                  <a:pt x="15310" y="3002"/>
                  <a:pt x="16954" y="4646"/>
                </a:cubicBezTo>
                <a:cubicBezTo>
                  <a:pt x="18597" y="6290"/>
                  <a:pt x="19503" y="8475"/>
                  <a:pt x="19503" y="10800"/>
                </a:cubicBezTo>
                <a:cubicBezTo>
                  <a:pt x="19503" y="13124"/>
                  <a:pt x="18597" y="15310"/>
                  <a:pt x="16954" y="16954"/>
                </a:cubicBezTo>
                <a:cubicBezTo>
                  <a:pt x="15310" y="18598"/>
                  <a:pt x="13124" y="19503"/>
                  <a:pt x="10800" y="19503"/>
                </a:cubicBezTo>
                <a:cubicBezTo>
                  <a:pt x="8475" y="19503"/>
                  <a:pt x="6290" y="18598"/>
                  <a:pt x="4645" y="16954"/>
                </a:cubicBezTo>
                <a:cubicBezTo>
                  <a:pt x="3002" y="15310"/>
                  <a:pt x="2096" y="13124"/>
                  <a:pt x="2096" y="10800"/>
                </a:cubicBezTo>
                <a:cubicBezTo>
                  <a:pt x="2096" y="8475"/>
                  <a:pt x="3002" y="6290"/>
                  <a:pt x="4645" y="4646"/>
                </a:cubicBezTo>
                <a:cubicBezTo>
                  <a:pt x="6290" y="3002"/>
                  <a:pt x="8475" y="2096"/>
                  <a:pt x="10800" y="2096"/>
                </a:cubicBezTo>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7246" name="AutoShape 30"/>
          <p:cNvSpPr>
            <a:spLocks/>
          </p:cNvSpPr>
          <p:nvPr/>
        </p:nvSpPr>
        <p:spPr bwMode="auto">
          <a:xfrm>
            <a:off x="14630400" y="7010400"/>
            <a:ext cx="660400" cy="533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556"/>
                </a:moveTo>
                <a:cubicBezTo>
                  <a:pt x="20805" y="2990"/>
                  <a:pt x="19951" y="3283"/>
                  <a:pt x="19054" y="3414"/>
                </a:cubicBezTo>
                <a:cubicBezTo>
                  <a:pt x="19969" y="2740"/>
                  <a:pt x="20671" y="1672"/>
                  <a:pt x="21003" y="398"/>
                </a:cubicBezTo>
                <a:cubicBezTo>
                  <a:pt x="20146" y="1023"/>
                  <a:pt x="19198" y="1477"/>
                  <a:pt x="18188" y="1721"/>
                </a:cubicBezTo>
                <a:cubicBezTo>
                  <a:pt x="17380" y="661"/>
                  <a:pt x="16228" y="0"/>
                  <a:pt x="14954" y="0"/>
                </a:cubicBezTo>
                <a:cubicBezTo>
                  <a:pt x="12094" y="0"/>
                  <a:pt x="9991" y="3284"/>
                  <a:pt x="10637" y="6695"/>
                </a:cubicBezTo>
                <a:cubicBezTo>
                  <a:pt x="6955" y="6468"/>
                  <a:pt x="3689" y="4296"/>
                  <a:pt x="1503" y="998"/>
                </a:cubicBezTo>
                <a:cubicBezTo>
                  <a:pt x="342" y="3448"/>
                  <a:pt x="901" y="6655"/>
                  <a:pt x="2875" y="8278"/>
                </a:cubicBezTo>
                <a:cubicBezTo>
                  <a:pt x="2148" y="8249"/>
                  <a:pt x="1465" y="8004"/>
                  <a:pt x="868" y="7596"/>
                </a:cubicBezTo>
                <a:cubicBezTo>
                  <a:pt x="820" y="10122"/>
                  <a:pt x="2291" y="12485"/>
                  <a:pt x="4421" y="13012"/>
                </a:cubicBezTo>
                <a:cubicBezTo>
                  <a:pt x="3798" y="13220"/>
                  <a:pt x="3115" y="13268"/>
                  <a:pt x="2421" y="13105"/>
                </a:cubicBezTo>
                <a:cubicBezTo>
                  <a:pt x="2984" y="15271"/>
                  <a:pt x="4621" y="16846"/>
                  <a:pt x="6560" y="16892"/>
                </a:cubicBezTo>
                <a:cubicBezTo>
                  <a:pt x="4697" y="18688"/>
                  <a:pt x="2351" y="19490"/>
                  <a:pt x="0" y="19149"/>
                </a:cubicBezTo>
                <a:cubicBezTo>
                  <a:pt x="1961" y="20697"/>
                  <a:pt x="4290" y="21599"/>
                  <a:pt x="6793" y="21599"/>
                </a:cubicBezTo>
                <a:cubicBezTo>
                  <a:pt x="15020" y="21599"/>
                  <a:pt x="19669" y="13049"/>
                  <a:pt x="19389" y="5379"/>
                </a:cubicBezTo>
                <a:cubicBezTo>
                  <a:pt x="20254" y="4610"/>
                  <a:pt x="21005" y="3650"/>
                  <a:pt x="21599" y="255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7247" name="AutoShape 31"/>
          <p:cNvSpPr>
            <a:spLocks/>
          </p:cNvSpPr>
          <p:nvPr/>
        </p:nvSpPr>
        <p:spPr bwMode="auto">
          <a:xfrm>
            <a:off x="14065250" y="8394700"/>
            <a:ext cx="342900" cy="723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901" y="7061"/>
                </a:moveTo>
                <a:lnTo>
                  <a:pt x="0" y="7061"/>
                </a:lnTo>
                <a:lnTo>
                  <a:pt x="0" y="10753"/>
                </a:lnTo>
                <a:lnTo>
                  <a:pt x="4901" y="10753"/>
                </a:lnTo>
                <a:lnTo>
                  <a:pt x="4901" y="21599"/>
                </a:lnTo>
                <a:lnTo>
                  <a:pt x="14324" y="21599"/>
                </a:lnTo>
                <a:lnTo>
                  <a:pt x="14324" y="10707"/>
                </a:lnTo>
                <a:lnTo>
                  <a:pt x="20899" y="10707"/>
                </a:lnTo>
                <a:lnTo>
                  <a:pt x="21600" y="7061"/>
                </a:lnTo>
                <a:lnTo>
                  <a:pt x="14324" y="7061"/>
                </a:lnTo>
                <a:cubicBezTo>
                  <a:pt x="14324" y="7061"/>
                  <a:pt x="14324" y="5699"/>
                  <a:pt x="14324" y="4984"/>
                </a:cubicBezTo>
                <a:cubicBezTo>
                  <a:pt x="14324" y="4124"/>
                  <a:pt x="14700" y="3784"/>
                  <a:pt x="16501" y="3784"/>
                </a:cubicBezTo>
                <a:cubicBezTo>
                  <a:pt x="17950" y="3784"/>
                  <a:pt x="21600" y="3784"/>
                  <a:pt x="21600" y="3784"/>
                </a:cubicBezTo>
                <a:lnTo>
                  <a:pt x="21600" y="0"/>
                </a:lnTo>
                <a:cubicBezTo>
                  <a:pt x="21600" y="0"/>
                  <a:pt x="16224" y="0"/>
                  <a:pt x="15075" y="0"/>
                </a:cubicBezTo>
                <a:cubicBezTo>
                  <a:pt x="8062" y="0"/>
                  <a:pt x="4901" y="1424"/>
                  <a:pt x="4901" y="4153"/>
                </a:cubicBezTo>
                <a:cubicBezTo>
                  <a:pt x="4901" y="6530"/>
                  <a:pt x="4901" y="7061"/>
                  <a:pt x="4901" y="706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7248" name="AutoShape 32"/>
          <p:cNvSpPr>
            <a:spLocks/>
          </p:cNvSpPr>
          <p:nvPr/>
        </p:nvSpPr>
        <p:spPr bwMode="auto">
          <a:xfrm>
            <a:off x="13131800" y="9817100"/>
            <a:ext cx="584200" cy="762000"/>
          </a:xfrm>
          <a:custGeom>
            <a:avLst/>
            <a:gdLst>
              <a:gd name="T0" fmla="*/ 10800 w 21600"/>
              <a:gd name="T1" fmla="*/ 10777 h 21554"/>
              <a:gd name="T2" fmla="*/ 10800 w 21600"/>
              <a:gd name="T3" fmla="*/ 10777 h 21554"/>
              <a:gd name="T4" fmla="*/ 10800 w 21600"/>
              <a:gd name="T5" fmla="*/ 10777 h 21554"/>
              <a:gd name="T6" fmla="*/ 10800 w 21600"/>
              <a:gd name="T7" fmla="*/ 10777 h 21554"/>
            </a:gdLst>
            <a:ahLst/>
            <a:cxnLst>
              <a:cxn ang="0">
                <a:pos x="T0" y="T1"/>
              </a:cxn>
              <a:cxn ang="0">
                <a:pos x="T2" y="T3"/>
              </a:cxn>
              <a:cxn ang="0">
                <a:pos x="T4" y="T5"/>
              </a:cxn>
              <a:cxn ang="0">
                <a:pos x="T6" y="T7"/>
              </a:cxn>
            </a:cxnLst>
            <a:rect l="0" t="0" r="r" b="b"/>
            <a:pathLst>
              <a:path w="21600" h="21554">
                <a:moveTo>
                  <a:pt x="11453" y="0"/>
                </a:moveTo>
                <a:cubicBezTo>
                  <a:pt x="3839" y="0"/>
                  <a:pt x="0" y="4217"/>
                  <a:pt x="0" y="7734"/>
                </a:cubicBezTo>
                <a:cubicBezTo>
                  <a:pt x="0" y="9863"/>
                  <a:pt x="1043" y="11758"/>
                  <a:pt x="3281" y="12464"/>
                </a:cubicBezTo>
                <a:cubicBezTo>
                  <a:pt x="3649" y="12579"/>
                  <a:pt x="3978" y="12468"/>
                  <a:pt x="4084" y="12153"/>
                </a:cubicBezTo>
                <a:cubicBezTo>
                  <a:pt x="4157" y="11936"/>
                  <a:pt x="4332" y="11388"/>
                  <a:pt x="4411" y="11160"/>
                </a:cubicBezTo>
                <a:cubicBezTo>
                  <a:pt x="4518" y="10850"/>
                  <a:pt x="4477" y="10741"/>
                  <a:pt x="4181" y="10470"/>
                </a:cubicBezTo>
                <a:cubicBezTo>
                  <a:pt x="3536" y="9882"/>
                  <a:pt x="3123" y="9120"/>
                  <a:pt x="3123" y="8042"/>
                </a:cubicBezTo>
                <a:cubicBezTo>
                  <a:pt x="3123" y="4913"/>
                  <a:pt x="6153" y="2113"/>
                  <a:pt x="11013" y="2113"/>
                </a:cubicBezTo>
                <a:cubicBezTo>
                  <a:pt x="15317" y="2113"/>
                  <a:pt x="17682" y="4144"/>
                  <a:pt x="17682" y="6858"/>
                </a:cubicBezTo>
                <a:cubicBezTo>
                  <a:pt x="17682" y="10426"/>
                  <a:pt x="15637" y="13440"/>
                  <a:pt x="12601" y="13440"/>
                </a:cubicBezTo>
                <a:cubicBezTo>
                  <a:pt x="10924" y="13440"/>
                  <a:pt x="9669" y="12368"/>
                  <a:pt x="10071" y="11055"/>
                </a:cubicBezTo>
                <a:cubicBezTo>
                  <a:pt x="10554" y="9486"/>
                  <a:pt x="11486" y="7794"/>
                  <a:pt x="11486" y="6662"/>
                </a:cubicBezTo>
                <a:cubicBezTo>
                  <a:pt x="11486" y="5648"/>
                  <a:pt x="10782" y="4803"/>
                  <a:pt x="9325" y="4803"/>
                </a:cubicBezTo>
                <a:cubicBezTo>
                  <a:pt x="7610" y="4803"/>
                  <a:pt x="6234" y="6173"/>
                  <a:pt x="6234" y="8008"/>
                </a:cubicBezTo>
                <a:cubicBezTo>
                  <a:pt x="6234" y="9176"/>
                  <a:pt x="6745" y="9967"/>
                  <a:pt x="6745" y="9967"/>
                </a:cubicBezTo>
                <a:cubicBezTo>
                  <a:pt x="6745" y="9967"/>
                  <a:pt x="4991" y="15708"/>
                  <a:pt x="4684" y="16713"/>
                </a:cubicBezTo>
                <a:cubicBezTo>
                  <a:pt x="4072" y="18715"/>
                  <a:pt x="4592" y="21170"/>
                  <a:pt x="4636" y="21418"/>
                </a:cubicBezTo>
                <a:cubicBezTo>
                  <a:pt x="4662" y="21564"/>
                  <a:pt x="4906" y="21600"/>
                  <a:pt x="5016" y="21488"/>
                </a:cubicBezTo>
                <a:cubicBezTo>
                  <a:pt x="5174" y="21329"/>
                  <a:pt x="7216" y="19383"/>
                  <a:pt x="7910" y="17437"/>
                </a:cubicBezTo>
                <a:cubicBezTo>
                  <a:pt x="8107" y="16887"/>
                  <a:pt x="9038" y="14034"/>
                  <a:pt x="9038" y="14034"/>
                </a:cubicBezTo>
                <a:cubicBezTo>
                  <a:pt x="9594" y="14855"/>
                  <a:pt x="11221" y="15578"/>
                  <a:pt x="12953" y="15578"/>
                </a:cubicBezTo>
                <a:cubicBezTo>
                  <a:pt x="18104" y="15578"/>
                  <a:pt x="21599" y="11949"/>
                  <a:pt x="21599" y="7093"/>
                </a:cubicBezTo>
                <a:cubicBezTo>
                  <a:pt x="21599" y="3420"/>
                  <a:pt x="17573" y="0"/>
                  <a:pt x="11453" y="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137249" name="AutoShape 33"/>
          <p:cNvSpPr>
            <a:spLocks/>
          </p:cNvSpPr>
          <p:nvPr/>
        </p:nvSpPr>
        <p:spPr bwMode="auto">
          <a:xfrm>
            <a:off x="15417800" y="8458200"/>
            <a:ext cx="5847208"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facebook.com/</a:t>
            </a:r>
            <a:r>
              <a:rPr lang="en-US" sz="3600" dirty="0" err="1"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citydogapp</a:t>
            </a:r>
            <a:endParaRPr lang="en-US" dirty="0"/>
          </a:p>
        </p:txBody>
      </p:sp>
      <p:pic>
        <p:nvPicPr>
          <p:cNvPr id="35" name="Picture 3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18792" y="3556000"/>
            <a:ext cx="7607448" cy="7598305"/>
          </a:xfrm>
          <a:prstGeom prst="rect">
            <a:avLst/>
          </a:prstGeom>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3863300" y="13195300"/>
            <a:ext cx="304800" cy="304800"/>
          </a:xfrm>
          <a:prstGeom prst="rect">
            <a:avLst/>
          </a:prstGeom>
        </p:spPr>
      </p:pic>
    </p:spTree>
  </p:cSld>
  <p:clrMapOvr>
    <a:masterClrMapping/>
  </p:clrMapOvr>
  <p:transition spd="med" advTm="14306"/>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t="-9000" b="-9000"/>
          </a:stretch>
        </a:blipFill>
        <a:effectLst/>
      </p:bgPr>
    </p:bg>
    <p:spTree>
      <p:nvGrpSpPr>
        <p:cNvPr id="1" name=""/>
        <p:cNvGrpSpPr/>
        <p:nvPr/>
      </p:nvGrpSpPr>
      <p:grpSpPr>
        <a:xfrm>
          <a:off x="0" y="0"/>
          <a:ext cx="0" cy="0"/>
          <a:chOff x="0" y="0"/>
          <a:chExt cx="0" cy="0"/>
        </a:xfrm>
      </p:grpSpPr>
      <p:sp>
        <p:nvSpPr>
          <p:cNvPr id="119810" name="AutoShape 2"/>
          <p:cNvSpPr>
            <a:spLocks/>
          </p:cNvSpPr>
          <p:nvPr/>
        </p:nvSpPr>
        <p:spPr bwMode="auto">
          <a:xfrm>
            <a:off x="526704" y="377280"/>
            <a:ext cx="127381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FFFFFF"/>
                </a:solidFill>
                <a:latin typeface="Aleo" panose="020F0502020204030203" pitchFamily="34" charset="0"/>
                <a:ea typeface="Aleo Regular" charset="0"/>
                <a:cs typeface="Aleo Regular" charset="0"/>
                <a:sym typeface="Aleo Regular" charset="0"/>
              </a:rPr>
              <a:t>“My dog is part of my family…”</a:t>
            </a: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3863300" y="13195300"/>
            <a:ext cx="304800" cy="304800"/>
          </a:xfrm>
          <a:prstGeom prst="rect">
            <a:avLst/>
          </a:prstGeom>
        </p:spPr>
      </p:pic>
    </p:spTree>
  </p:cSld>
  <p:clrMapOvr>
    <a:masterClrMapping/>
  </p:clrMapOvr>
  <p:transition spd="med" advTm="7559"/>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5">
            <a:lum/>
          </a:blip>
          <a:srcRect/>
          <a:stretch>
            <a:fillRect/>
          </a:stretch>
        </a:blip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559081">
            <a:off x="1886760" y="666444"/>
            <a:ext cx="5066666" cy="7428571"/>
          </a:xfrm>
          <a:prstGeom prst="rect">
            <a:avLst/>
          </a:prstGeom>
        </p:spPr>
      </p:pic>
      <p:sp>
        <p:nvSpPr>
          <p:cNvPr id="8" name="AutoShape 2"/>
          <p:cNvSpPr>
            <a:spLocks/>
          </p:cNvSpPr>
          <p:nvPr/>
        </p:nvSpPr>
        <p:spPr bwMode="auto">
          <a:xfrm>
            <a:off x="10823848" y="9738320"/>
            <a:ext cx="127381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r"/>
            <a:r>
              <a:rPr lang="en-US" sz="9200" b="1" dirty="0" smtClean="0">
                <a:solidFill>
                  <a:srgbClr val="FFFFFF"/>
                </a:solidFill>
                <a:latin typeface="Aleo" panose="020F0502020204030203" pitchFamily="34" charset="0"/>
                <a:ea typeface="Aleo Regular" charset="0"/>
                <a:cs typeface="Aleo Regular" charset="0"/>
                <a:sym typeface="Aleo Regular" charset="0"/>
              </a:rPr>
              <a:t>“but where can I take him?”</a:t>
            </a: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3863300" y="13195300"/>
            <a:ext cx="304800" cy="304800"/>
          </a:xfrm>
          <a:prstGeom prst="rect">
            <a:avLst/>
          </a:prstGeom>
        </p:spPr>
      </p:pic>
    </p:spTree>
  </p:cSld>
  <p:clrMapOvr>
    <a:masterClrMapping/>
  </p:clrMapOvr>
  <p:transition spd="med" advTm="817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69" name="AutoShape 1"/>
          <p:cNvSpPr>
            <a:spLocks/>
          </p:cNvSpPr>
          <p:nvPr/>
        </p:nvSpPr>
        <p:spPr bwMode="auto">
          <a:xfrm>
            <a:off x="10280650" y="3632200"/>
            <a:ext cx="3871913" cy="44688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6BC7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0" name="AutoShape 2"/>
          <p:cNvSpPr>
            <a:spLocks/>
          </p:cNvSpPr>
          <p:nvPr/>
        </p:nvSpPr>
        <p:spPr bwMode="auto">
          <a:xfrm>
            <a:off x="11131550" y="5260975"/>
            <a:ext cx="3009900" cy="2546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670" y="0"/>
                </a:moveTo>
                <a:lnTo>
                  <a:pt x="21547" y="4883"/>
                </a:lnTo>
                <a:lnTo>
                  <a:pt x="21599" y="14525"/>
                </a:lnTo>
                <a:lnTo>
                  <a:pt x="11329" y="21599"/>
                </a:lnTo>
                <a:lnTo>
                  <a:pt x="0" y="10831"/>
                </a:lnTo>
                <a:lnTo>
                  <a:pt x="7623" y="16090"/>
                </a:lnTo>
                <a:lnTo>
                  <a:pt x="15720" y="10391"/>
                </a:lnTo>
                <a:lnTo>
                  <a:pt x="15670" y="0"/>
                </a:lnTo>
                <a:close/>
              </a:path>
            </a:pathLst>
          </a:custGeom>
          <a:solidFill>
            <a:srgbClr val="4CA79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3971" name="AutoShape 3"/>
          <p:cNvSpPr>
            <a:spLocks/>
          </p:cNvSpPr>
          <p:nvPr/>
        </p:nvSpPr>
        <p:spPr bwMode="auto">
          <a:xfrm>
            <a:off x="11079163" y="4591050"/>
            <a:ext cx="2236787" cy="255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79D0CB"/>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2" name="AutoShape 4"/>
          <p:cNvSpPr>
            <a:spLocks/>
          </p:cNvSpPr>
          <p:nvPr/>
        </p:nvSpPr>
        <p:spPr bwMode="auto">
          <a:xfrm>
            <a:off x="17430750" y="3644900"/>
            <a:ext cx="3871913" cy="44688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3" name="AutoShape 5"/>
          <p:cNvSpPr>
            <a:spLocks/>
          </p:cNvSpPr>
          <p:nvPr/>
        </p:nvSpPr>
        <p:spPr bwMode="auto">
          <a:xfrm>
            <a:off x="18281650" y="5273675"/>
            <a:ext cx="3009900" cy="2546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670" y="0"/>
                </a:moveTo>
                <a:lnTo>
                  <a:pt x="21547" y="4883"/>
                </a:lnTo>
                <a:lnTo>
                  <a:pt x="21599" y="14525"/>
                </a:lnTo>
                <a:lnTo>
                  <a:pt x="11329" y="21599"/>
                </a:lnTo>
                <a:lnTo>
                  <a:pt x="0" y="10831"/>
                </a:lnTo>
                <a:lnTo>
                  <a:pt x="7623" y="16090"/>
                </a:lnTo>
                <a:lnTo>
                  <a:pt x="15720" y="10391"/>
                </a:lnTo>
                <a:lnTo>
                  <a:pt x="15670" y="0"/>
                </a:lnTo>
                <a:close/>
              </a:path>
            </a:pathLst>
          </a:custGeom>
          <a:solidFill>
            <a:srgbClr val="64305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3974" name="AutoShape 6"/>
          <p:cNvSpPr>
            <a:spLocks/>
          </p:cNvSpPr>
          <p:nvPr/>
        </p:nvSpPr>
        <p:spPr bwMode="auto">
          <a:xfrm>
            <a:off x="18229263" y="4616450"/>
            <a:ext cx="2236787" cy="255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87437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5" name="AutoShape 7"/>
          <p:cNvSpPr>
            <a:spLocks/>
          </p:cNvSpPr>
          <p:nvPr/>
        </p:nvSpPr>
        <p:spPr bwMode="auto">
          <a:xfrm>
            <a:off x="3225800" y="3683000"/>
            <a:ext cx="3871913" cy="44688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600"/>
                </a:lnTo>
                <a:lnTo>
                  <a:pt x="0" y="16199"/>
                </a:lnTo>
                <a:lnTo>
                  <a:pt x="0" y="5400"/>
                </a:lnTo>
                <a:close/>
              </a:path>
            </a:pathLst>
          </a:custGeom>
          <a:solidFill>
            <a:srgbClr val="ECA43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6" name="AutoShape 8"/>
          <p:cNvSpPr>
            <a:spLocks/>
          </p:cNvSpPr>
          <p:nvPr/>
        </p:nvSpPr>
        <p:spPr bwMode="auto">
          <a:xfrm>
            <a:off x="4076700" y="5311775"/>
            <a:ext cx="3009900" cy="2546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670" y="0"/>
                </a:moveTo>
                <a:lnTo>
                  <a:pt x="21547" y="4883"/>
                </a:lnTo>
                <a:lnTo>
                  <a:pt x="21599" y="14525"/>
                </a:lnTo>
                <a:lnTo>
                  <a:pt x="11329" y="21599"/>
                </a:lnTo>
                <a:lnTo>
                  <a:pt x="0" y="10831"/>
                </a:lnTo>
                <a:lnTo>
                  <a:pt x="7623" y="16090"/>
                </a:lnTo>
                <a:lnTo>
                  <a:pt x="15720" y="10391"/>
                </a:lnTo>
                <a:lnTo>
                  <a:pt x="15670" y="0"/>
                </a:lnTo>
                <a:close/>
              </a:path>
            </a:pathLst>
          </a:custGeom>
          <a:solidFill>
            <a:srgbClr val="E5921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3977" name="AutoShape 9"/>
          <p:cNvSpPr>
            <a:spLocks/>
          </p:cNvSpPr>
          <p:nvPr/>
        </p:nvSpPr>
        <p:spPr bwMode="auto">
          <a:xfrm>
            <a:off x="4024313" y="4641850"/>
            <a:ext cx="2236787" cy="25511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EDB46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3978" name="AutoShape 10"/>
          <p:cNvSpPr>
            <a:spLocks/>
          </p:cNvSpPr>
          <p:nvPr/>
        </p:nvSpPr>
        <p:spPr bwMode="auto">
          <a:xfrm>
            <a:off x="1879600" y="8902700"/>
            <a:ext cx="6540500" cy="2895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t" anchorCtr="0"/>
          <a:lstStyle/>
          <a:p>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…take my dog and have a coffee or bite to eat?</a:t>
            </a:r>
            <a:endParaRPr lang="en-US" dirty="0"/>
          </a:p>
        </p:txBody>
      </p:sp>
      <p:sp>
        <p:nvSpPr>
          <p:cNvPr id="83979" name="AutoShape 11"/>
          <p:cNvSpPr>
            <a:spLocks/>
          </p:cNvSpPr>
          <p:nvPr/>
        </p:nvSpPr>
        <p:spPr bwMode="auto">
          <a:xfrm>
            <a:off x="16891000" y="8902700"/>
            <a:ext cx="4940300" cy="2895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t" anchorCtr="0"/>
          <a:lstStyle/>
          <a:p>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…get the best deals on products for my dog?</a:t>
            </a:r>
            <a:endParaRPr lang="en-US" dirty="0"/>
          </a:p>
        </p:txBody>
      </p:sp>
      <p:sp>
        <p:nvSpPr>
          <p:cNvPr id="83980" name="AutoShape 12"/>
          <p:cNvSpPr>
            <a:spLocks/>
          </p:cNvSpPr>
          <p:nvPr/>
        </p:nvSpPr>
        <p:spPr bwMode="auto">
          <a:xfrm>
            <a:off x="8978900" y="8902700"/>
            <a:ext cx="6540500" cy="2336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t" anchorCtr="0"/>
          <a:lstStyle/>
          <a:p>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…walk my dog and meet other dog owners?</a:t>
            </a:r>
            <a:endParaRPr lang="en-US" dirty="0"/>
          </a:p>
        </p:txBody>
      </p:sp>
      <p:sp>
        <p:nvSpPr>
          <p:cNvPr id="83981" name="AutoShape 13"/>
          <p:cNvSpPr>
            <a:spLocks/>
          </p:cNvSpPr>
          <p:nvPr/>
        </p:nvSpPr>
        <p:spPr bwMode="auto">
          <a:xfrm>
            <a:off x="1379538" y="844550"/>
            <a:ext cx="12900694"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Where can I…</a:t>
            </a:r>
            <a:endParaRPr lang="en-US" dirty="0"/>
          </a:p>
        </p:txBody>
      </p:sp>
      <p:sp>
        <p:nvSpPr>
          <p:cNvPr id="83982" name="AutoShape 14"/>
          <p:cNvSpPr>
            <a:spLocks/>
          </p:cNvSpPr>
          <p:nvPr/>
        </p:nvSpPr>
        <p:spPr bwMode="auto">
          <a:xfrm>
            <a:off x="4464050" y="5207000"/>
            <a:ext cx="1371600" cy="1308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403" y="0"/>
                </a:moveTo>
                <a:lnTo>
                  <a:pt x="17069" y="4695"/>
                </a:lnTo>
                <a:lnTo>
                  <a:pt x="17069" y="5650"/>
                </a:lnTo>
                <a:cubicBezTo>
                  <a:pt x="17069" y="6657"/>
                  <a:pt x="16290" y="7475"/>
                  <a:pt x="15330" y="7475"/>
                </a:cubicBezTo>
                <a:cubicBezTo>
                  <a:pt x="14370" y="7475"/>
                  <a:pt x="13592" y="6657"/>
                  <a:pt x="13592" y="5650"/>
                </a:cubicBezTo>
                <a:lnTo>
                  <a:pt x="13592" y="4695"/>
                </a:lnTo>
                <a:lnTo>
                  <a:pt x="13588" y="4695"/>
                </a:lnTo>
                <a:lnTo>
                  <a:pt x="12654" y="0"/>
                </a:lnTo>
                <a:cubicBezTo>
                  <a:pt x="12654" y="0"/>
                  <a:pt x="14403" y="0"/>
                  <a:pt x="14403" y="0"/>
                </a:cubicBezTo>
                <a:close/>
                <a:moveTo>
                  <a:pt x="12534" y="4695"/>
                </a:moveTo>
                <a:lnTo>
                  <a:pt x="12538" y="4695"/>
                </a:lnTo>
                <a:lnTo>
                  <a:pt x="12538" y="5650"/>
                </a:lnTo>
                <a:cubicBezTo>
                  <a:pt x="12538" y="6657"/>
                  <a:pt x="11760" y="7475"/>
                  <a:pt x="10799" y="7475"/>
                </a:cubicBezTo>
                <a:cubicBezTo>
                  <a:pt x="9839" y="7475"/>
                  <a:pt x="9061" y="6657"/>
                  <a:pt x="9061" y="5650"/>
                </a:cubicBezTo>
                <a:lnTo>
                  <a:pt x="9061" y="4695"/>
                </a:lnTo>
                <a:lnTo>
                  <a:pt x="9065" y="4695"/>
                </a:lnTo>
                <a:lnTo>
                  <a:pt x="9942" y="0"/>
                </a:lnTo>
                <a:lnTo>
                  <a:pt x="11657" y="0"/>
                </a:lnTo>
                <a:cubicBezTo>
                  <a:pt x="11657" y="0"/>
                  <a:pt x="12534" y="4695"/>
                  <a:pt x="12534" y="4695"/>
                </a:cubicBezTo>
                <a:close/>
                <a:moveTo>
                  <a:pt x="21600" y="4695"/>
                </a:moveTo>
                <a:lnTo>
                  <a:pt x="21600" y="5650"/>
                </a:lnTo>
                <a:cubicBezTo>
                  <a:pt x="21600" y="6657"/>
                  <a:pt x="20821" y="7475"/>
                  <a:pt x="19861" y="7475"/>
                </a:cubicBezTo>
                <a:cubicBezTo>
                  <a:pt x="18901" y="7475"/>
                  <a:pt x="18122" y="6657"/>
                  <a:pt x="18122" y="5650"/>
                </a:cubicBezTo>
                <a:lnTo>
                  <a:pt x="18122" y="4695"/>
                </a:lnTo>
                <a:lnTo>
                  <a:pt x="15401" y="0"/>
                </a:lnTo>
                <a:lnTo>
                  <a:pt x="17213" y="0"/>
                </a:lnTo>
                <a:cubicBezTo>
                  <a:pt x="17213" y="0"/>
                  <a:pt x="21600" y="4695"/>
                  <a:pt x="21600" y="4695"/>
                </a:cubicBezTo>
                <a:close/>
                <a:moveTo>
                  <a:pt x="6198" y="0"/>
                </a:moveTo>
                <a:lnTo>
                  <a:pt x="3477" y="4695"/>
                </a:lnTo>
                <a:lnTo>
                  <a:pt x="3477" y="5650"/>
                </a:lnTo>
                <a:cubicBezTo>
                  <a:pt x="3477" y="6657"/>
                  <a:pt x="2698" y="7475"/>
                  <a:pt x="1738" y="7475"/>
                </a:cubicBezTo>
                <a:cubicBezTo>
                  <a:pt x="778" y="7475"/>
                  <a:pt x="0" y="6657"/>
                  <a:pt x="0" y="5650"/>
                </a:cubicBezTo>
                <a:lnTo>
                  <a:pt x="0" y="4695"/>
                </a:lnTo>
                <a:lnTo>
                  <a:pt x="4386" y="0"/>
                </a:lnTo>
                <a:cubicBezTo>
                  <a:pt x="4386" y="0"/>
                  <a:pt x="6198" y="0"/>
                  <a:pt x="6198" y="0"/>
                </a:cubicBezTo>
                <a:close/>
                <a:moveTo>
                  <a:pt x="8945" y="0"/>
                </a:moveTo>
                <a:lnTo>
                  <a:pt x="8012" y="4695"/>
                </a:lnTo>
                <a:lnTo>
                  <a:pt x="8007" y="4695"/>
                </a:lnTo>
                <a:lnTo>
                  <a:pt x="8007" y="5650"/>
                </a:lnTo>
                <a:cubicBezTo>
                  <a:pt x="8007" y="6657"/>
                  <a:pt x="7229" y="7475"/>
                  <a:pt x="6269" y="7475"/>
                </a:cubicBezTo>
                <a:cubicBezTo>
                  <a:pt x="5309" y="7475"/>
                  <a:pt x="4530" y="6657"/>
                  <a:pt x="4530" y="5650"/>
                </a:cubicBezTo>
                <a:lnTo>
                  <a:pt x="4530" y="4695"/>
                </a:lnTo>
                <a:lnTo>
                  <a:pt x="7196" y="0"/>
                </a:lnTo>
                <a:cubicBezTo>
                  <a:pt x="7196" y="0"/>
                  <a:pt x="8945" y="0"/>
                  <a:pt x="8945" y="0"/>
                </a:cubicBezTo>
                <a:close/>
                <a:moveTo>
                  <a:pt x="1579" y="8667"/>
                </a:moveTo>
                <a:lnTo>
                  <a:pt x="1579" y="21600"/>
                </a:lnTo>
                <a:lnTo>
                  <a:pt x="9043" y="21600"/>
                </a:lnTo>
                <a:lnTo>
                  <a:pt x="9043" y="19398"/>
                </a:lnTo>
                <a:lnTo>
                  <a:pt x="3676" y="19398"/>
                </a:lnTo>
                <a:lnTo>
                  <a:pt x="3676" y="10868"/>
                </a:lnTo>
                <a:lnTo>
                  <a:pt x="17975" y="10868"/>
                </a:lnTo>
                <a:lnTo>
                  <a:pt x="17973" y="21600"/>
                </a:lnTo>
                <a:lnTo>
                  <a:pt x="20073" y="21600"/>
                </a:lnTo>
                <a:lnTo>
                  <a:pt x="20073" y="8667"/>
                </a:lnTo>
                <a:cubicBezTo>
                  <a:pt x="20073" y="8667"/>
                  <a:pt x="1579" y="8667"/>
                  <a:pt x="1579" y="8667"/>
                </a:cubicBezTo>
                <a:close/>
                <a:moveTo>
                  <a:pt x="16400" y="12556"/>
                </a:moveTo>
                <a:lnTo>
                  <a:pt x="16400" y="21600"/>
                </a:lnTo>
                <a:lnTo>
                  <a:pt x="10616" y="21600"/>
                </a:lnTo>
                <a:lnTo>
                  <a:pt x="10616" y="12556"/>
                </a:lnTo>
                <a:cubicBezTo>
                  <a:pt x="10616" y="12556"/>
                  <a:pt x="16400" y="12556"/>
                  <a:pt x="16400" y="1255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4" name="AutoShape 16"/>
          <p:cNvSpPr>
            <a:spLocks/>
          </p:cNvSpPr>
          <p:nvPr/>
        </p:nvSpPr>
        <p:spPr bwMode="auto">
          <a:xfrm>
            <a:off x="19583400" y="5956300"/>
            <a:ext cx="247650" cy="3873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8379"/>
                </a:moveTo>
                <a:lnTo>
                  <a:pt x="14363" y="21599"/>
                </a:lnTo>
                <a:lnTo>
                  <a:pt x="21600" y="17431"/>
                </a:lnTo>
                <a:lnTo>
                  <a:pt x="21600" y="1705"/>
                </a:lnTo>
                <a:lnTo>
                  <a:pt x="6369" y="0"/>
                </a:lnTo>
                <a:lnTo>
                  <a:pt x="0" y="3410"/>
                </a:lnTo>
                <a:cubicBezTo>
                  <a:pt x="0" y="3410"/>
                  <a:pt x="0" y="18379"/>
                  <a:pt x="0" y="18379"/>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5" name="AutoShape 17"/>
          <p:cNvSpPr>
            <a:spLocks/>
          </p:cNvSpPr>
          <p:nvPr/>
        </p:nvSpPr>
        <p:spPr bwMode="auto">
          <a:xfrm>
            <a:off x="18896013" y="5854700"/>
            <a:ext cx="120650" cy="131763"/>
          </a:xfrm>
          <a:custGeom>
            <a:avLst/>
            <a:gdLst>
              <a:gd name="T0" fmla="+- 0 10444 416"/>
              <a:gd name="T1" fmla="*/ T0 w 20056"/>
              <a:gd name="T2" fmla="+- 0 10938 276"/>
              <a:gd name="T3" fmla="*/ 10938 h 21324"/>
              <a:gd name="T4" fmla="+- 0 10444 416"/>
              <a:gd name="T5" fmla="*/ T4 w 20056"/>
              <a:gd name="T6" fmla="+- 0 10938 276"/>
              <a:gd name="T7" fmla="*/ 10938 h 21324"/>
              <a:gd name="T8" fmla="+- 0 10444 416"/>
              <a:gd name="T9" fmla="*/ T8 w 20056"/>
              <a:gd name="T10" fmla="+- 0 10938 276"/>
              <a:gd name="T11" fmla="*/ 10938 h 21324"/>
              <a:gd name="T12" fmla="+- 0 10444 416"/>
              <a:gd name="T13" fmla="*/ T12 w 20056"/>
              <a:gd name="T14" fmla="+- 0 10938 276"/>
              <a:gd name="T15" fmla="*/ 10938 h 21324"/>
            </a:gdLst>
            <a:ahLst/>
            <a:cxnLst>
              <a:cxn ang="0">
                <a:pos x="T1" y="T3"/>
              </a:cxn>
              <a:cxn ang="0">
                <a:pos x="T5" y="T7"/>
              </a:cxn>
              <a:cxn ang="0">
                <a:pos x="T9" y="T11"/>
              </a:cxn>
              <a:cxn ang="0">
                <a:pos x="T13" y="T15"/>
              </a:cxn>
            </a:cxnLst>
            <a:rect l="0" t="0" r="r" b="b"/>
            <a:pathLst>
              <a:path w="20056" h="21324">
                <a:moveTo>
                  <a:pt x="20009" y="16389"/>
                </a:moveTo>
                <a:cubicBezTo>
                  <a:pt x="20009" y="16389"/>
                  <a:pt x="21183" y="-276"/>
                  <a:pt x="11674" y="3"/>
                </a:cubicBezTo>
                <a:cubicBezTo>
                  <a:pt x="2164" y="280"/>
                  <a:pt x="-416" y="10920"/>
                  <a:pt x="51" y="21323"/>
                </a:cubicBezTo>
              </a:path>
            </a:pathLst>
          </a:custGeom>
          <a:noFill/>
          <a:ln w="9525"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6" name="AutoShape 18"/>
          <p:cNvSpPr>
            <a:spLocks/>
          </p:cNvSpPr>
          <p:nvPr/>
        </p:nvSpPr>
        <p:spPr bwMode="auto">
          <a:xfrm>
            <a:off x="19645313" y="5853113"/>
            <a:ext cx="155575" cy="173037"/>
          </a:xfrm>
          <a:custGeom>
            <a:avLst/>
            <a:gdLst>
              <a:gd name="T0" fmla="+- 0 11155 1127"/>
              <a:gd name="T1" fmla="*/ T0 w 20056"/>
              <a:gd name="T2" fmla="+- 0 10937 274"/>
              <a:gd name="T3" fmla="*/ 10937 h 21326"/>
              <a:gd name="T4" fmla="+- 0 11155 1127"/>
              <a:gd name="T5" fmla="*/ T4 w 20056"/>
              <a:gd name="T6" fmla="+- 0 10937 274"/>
              <a:gd name="T7" fmla="*/ 10937 h 21326"/>
              <a:gd name="T8" fmla="+- 0 11155 1127"/>
              <a:gd name="T9" fmla="*/ T8 w 20056"/>
              <a:gd name="T10" fmla="+- 0 10937 274"/>
              <a:gd name="T11" fmla="*/ 10937 h 21326"/>
              <a:gd name="T12" fmla="+- 0 11155 1127"/>
              <a:gd name="T13" fmla="*/ T12 w 20056"/>
              <a:gd name="T14" fmla="+- 0 10937 274"/>
              <a:gd name="T15" fmla="*/ 10937 h 21326"/>
            </a:gdLst>
            <a:ahLst/>
            <a:cxnLst>
              <a:cxn ang="0">
                <a:pos x="T1" y="T3"/>
              </a:cxn>
              <a:cxn ang="0">
                <a:pos x="T5" y="T7"/>
              </a:cxn>
              <a:cxn ang="0">
                <a:pos x="T9" y="T11"/>
              </a:cxn>
              <a:cxn ang="0">
                <a:pos x="T13" y="T15"/>
              </a:cxn>
            </a:cxnLst>
            <a:rect l="0" t="0" r="r" b="b"/>
            <a:pathLst>
              <a:path w="20056" h="21326">
                <a:moveTo>
                  <a:pt x="46" y="16390"/>
                </a:moveTo>
                <a:cubicBezTo>
                  <a:pt x="46" y="16390"/>
                  <a:pt x="-1127" y="-274"/>
                  <a:pt x="8380" y="3"/>
                </a:cubicBezTo>
                <a:cubicBezTo>
                  <a:pt x="17890" y="284"/>
                  <a:pt x="20473" y="10920"/>
                  <a:pt x="20003" y="21325"/>
                </a:cubicBezTo>
              </a:path>
            </a:pathLst>
          </a:custGeom>
          <a:noFill/>
          <a:ln w="9525"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7" name="AutoShape 19"/>
          <p:cNvSpPr>
            <a:spLocks/>
          </p:cNvSpPr>
          <p:nvPr/>
        </p:nvSpPr>
        <p:spPr bwMode="auto">
          <a:xfrm>
            <a:off x="18884900" y="5334000"/>
            <a:ext cx="895350" cy="12239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394" y="8259"/>
                </a:moveTo>
                <a:lnTo>
                  <a:pt x="15732" y="501"/>
                </a:lnTo>
                <a:lnTo>
                  <a:pt x="15712" y="507"/>
                </a:lnTo>
                <a:cubicBezTo>
                  <a:pt x="15434" y="201"/>
                  <a:pt x="14960" y="0"/>
                  <a:pt x="14420" y="0"/>
                </a:cubicBezTo>
                <a:cubicBezTo>
                  <a:pt x="14370" y="0"/>
                  <a:pt x="14321" y="2"/>
                  <a:pt x="14271" y="5"/>
                </a:cubicBezTo>
                <a:cubicBezTo>
                  <a:pt x="14270" y="3"/>
                  <a:pt x="14268" y="0"/>
                  <a:pt x="14267" y="0"/>
                </a:cubicBezTo>
                <a:lnTo>
                  <a:pt x="7488" y="0"/>
                </a:lnTo>
                <a:cubicBezTo>
                  <a:pt x="7464" y="0"/>
                  <a:pt x="7442" y="1"/>
                  <a:pt x="7418" y="2"/>
                </a:cubicBezTo>
                <a:cubicBezTo>
                  <a:pt x="7416" y="2"/>
                  <a:pt x="7414" y="8"/>
                  <a:pt x="7411" y="16"/>
                </a:cubicBezTo>
                <a:cubicBezTo>
                  <a:pt x="7328" y="6"/>
                  <a:pt x="7244" y="0"/>
                  <a:pt x="7158" y="0"/>
                </a:cubicBezTo>
                <a:cubicBezTo>
                  <a:pt x="6620" y="0"/>
                  <a:pt x="6148" y="199"/>
                  <a:pt x="5869" y="502"/>
                </a:cubicBezTo>
                <a:lnTo>
                  <a:pt x="5866" y="501"/>
                </a:lnTo>
                <a:lnTo>
                  <a:pt x="5841" y="536"/>
                </a:lnTo>
                <a:cubicBezTo>
                  <a:pt x="5803" y="580"/>
                  <a:pt x="5769" y="627"/>
                  <a:pt x="5739" y="675"/>
                </a:cubicBezTo>
                <a:lnTo>
                  <a:pt x="205" y="8259"/>
                </a:lnTo>
                <a:cubicBezTo>
                  <a:pt x="75" y="8425"/>
                  <a:pt x="0" y="8617"/>
                  <a:pt x="0" y="8821"/>
                </a:cubicBezTo>
                <a:cubicBezTo>
                  <a:pt x="0" y="9448"/>
                  <a:pt x="694" y="9956"/>
                  <a:pt x="1551" y="9956"/>
                </a:cubicBezTo>
                <a:cubicBezTo>
                  <a:pt x="2183" y="9956"/>
                  <a:pt x="2725" y="9679"/>
                  <a:pt x="2967" y="9283"/>
                </a:cubicBezTo>
                <a:lnTo>
                  <a:pt x="6946" y="3951"/>
                </a:lnTo>
                <a:lnTo>
                  <a:pt x="6946" y="20307"/>
                </a:lnTo>
                <a:cubicBezTo>
                  <a:pt x="6946" y="21021"/>
                  <a:pt x="7738" y="21600"/>
                  <a:pt x="8713" y="21600"/>
                </a:cubicBezTo>
                <a:cubicBezTo>
                  <a:pt x="9688" y="21600"/>
                  <a:pt x="10480" y="21021"/>
                  <a:pt x="10480" y="20307"/>
                </a:cubicBezTo>
                <a:lnTo>
                  <a:pt x="10480" y="10587"/>
                </a:lnTo>
                <a:cubicBezTo>
                  <a:pt x="10480" y="10587"/>
                  <a:pt x="10626" y="10482"/>
                  <a:pt x="10886" y="10587"/>
                </a:cubicBezTo>
                <a:lnTo>
                  <a:pt x="10886" y="20307"/>
                </a:lnTo>
                <a:cubicBezTo>
                  <a:pt x="10886" y="21021"/>
                  <a:pt x="11678" y="21600"/>
                  <a:pt x="12653" y="21600"/>
                </a:cubicBezTo>
                <a:cubicBezTo>
                  <a:pt x="13629" y="21600"/>
                  <a:pt x="14420" y="21021"/>
                  <a:pt x="14420" y="20307"/>
                </a:cubicBezTo>
                <a:lnTo>
                  <a:pt x="14420" y="3639"/>
                </a:lnTo>
                <a:lnTo>
                  <a:pt x="18631" y="9283"/>
                </a:lnTo>
                <a:cubicBezTo>
                  <a:pt x="18873" y="9679"/>
                  <a:pt x="19416" y="9956"/>
                  <a:pt x="20048" y="9956"/>
                </a:cubicBezTo>
                <a:cubicBezTo>
                  <a:pt x="20905" y="9956"/>
                  <a:pt x="21599" y="9448"/>
                  <a:pt x="21599" y="8821"/>
                </a:cubicBezTo>
                <a:cubicBezTo>
                  <a:pt x="21599" y="8617"/>
                  <a:pt x="21524" y="8425"/>
                  <a:pt x="21394" y="8259"/>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8" name="AutoShape 20"/>
          <p:cNvSpPr>
            <a:spLocks/>
          </p:cNvSpPr>
          <p:nvPr/>
        </p:nvSpPr>
        <p:spPr bwMode="auto">
          <a:xfrm>
            <a:off x="18872200" y="5854700"/>
            <a:ext cx="119063" cy="131763"/>
          </a:xfrm>
          <a:custGeom>
            <a:avLst/>
            <a:gdLst>
              <a:gd name="T0" fmla="+- 0 10444 417"/>
              <a:gd name="T1" fmla="*/ T0 w 20054"/>
              <a:gd name="T2" fmla="+- 0 10938 276"/>
              <a:gd name="T3" fmla="*/ 10938 h 21324"/>
              <a:gd name="T4" fmla="+- 0 10444 417"/>
              <a:gd name="T5" fmla="*/ T4 w 20054"/>
              <a:gd name="T6" fmla="+- 0 10938 276"/>
              <a:gd name="T7" fmla="*/ 10938 h 21324"/>
              <a:gd name="T8" fmla="+- 0 10444 417"/>
              <a:gd name="T9" fmla="*/ T8 w 20054"/>
              <a:gd name="T10" fmla="+- 0 10938 276"/>
              <a:gd name="T11" fmla="*/ 10938 h 21324"/>
              <a:gd name="T12" fmla="+- 0 10444 417"/>
              <a:gd name="T13" fmla="*/ T12 w 20054"/>
              <a:gd name="T14" fmla="+- 0 10938 276"/>
              <a:gd name="T15" fmla="*/ 10938 h 21324"/>
            </a:gdLst>
            <a:ahLst/>
            <a:cxnLst>
              <a:cxn ang="0">
                <a:pos x="T1" y="T3"/>
              </a:cxn>
              <a:cxn ang="0">
                <a:pos x="T5" y="T7"/>
              </a:cxn>
              <a:cxn ang="0">
                <a:pos x="T9" y="T11"/>
              </a:cxn>
              <a:cxn ang="0">
                <a:pos x="T13" y="T15"/>
              </a:cxn>
            </a:cxnLst>
            <a:rect l="0" t="0" r="r" b="b"/>
            <a:pathLst>
              <a:path w="20054" h="21324">
                <a:moveTo>
                  <a:pt x="20008" y="16390"/>
                </a:moveTo>
                <a:cubicBezTo>
                  <a:pt x="20008" y="16390"/>
                  <a:pt x="21182" y="-276"/>
                  <a:pt x="11673" y="3"/>
                </a:cubicBezTo>
                <a:cubicBezTo>
                  <a:pt x="2165" y="282"/>
                  <a:pt x="-417" y="10919"/>
                  <a:pt x="52" y="21323"/>
                </a:cubicBezTo>
              </a:path>
            </a:pathLst>
          </a:custGeom>
          <a:noFill/>
          <a:ln w="9525" cap="flat" cmpd="sng">
            <a:solidFill>
              <a:srgbClr val="FFFFFF"/>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89" name="AutoShape 21"/>
          <p:cNvSpPr>
            <a:spLocks/>
          </p:cNvSpPr>
          <p:nvPr/>
        </p:nvSpPr>
        <p:spPr bwMode="auto">
          <a:xfrm>
            <a:off x="18859500" y="5918200"/>
            <a:ext cx="185738" cy="29051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8378"/>
                </a:moveTo>
                <a:lnTo>
                  <a:pt x="7235" y="21600"/>
                </a:lnTo>
                <a:lnTo>
                  <a:pt x="0" y="17431"/>
                </a:lnTo>
                <a:lnTo>
                  <a:pt x="0" y="1705"/>
                </a:lnTo>
                <a:lnTo>
                  <a:pt x="15230" y="0"/>
                </a:lnTo>
                <a:lnTo>
                  <a:pt x="21600" y="3410"/>
                </a:lnTo>
                <a:cubicBezTo>
                  <a:pt x="21600" y="3410"/>
                  <a:pt x="21600" y="18378"/>
                  <a:pt x="21600" y="18378"/>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3990" name="AutoShape 22"/>
          <p:cNvSpPr>
            <a:spLocks/>
          </p:cNvSpPr>
          <p:nvPr/>
        </p:nvSpPr>
        <p:spPr bwMode="auto">
          <a:xfrm>
            <a:off x="19202400" y="5067300"/>
            <a:ext cx="249238" cy="2492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1" y="21600"/>
                </a:moveTo>
                <a:cubicBezTo>
                  <a:pt x="16764" y="21600"/>
                  <a:pt x="21600" y="16767"/>
                  <a:pt x="21600" y="10800"/>
                </a:cubicBezTo>
                <a:cubicBezTo>
                  <a:pt x="21600" y="4836"/>
                  <a:pt x="16764" y="0"/>
                  <a:pt x="10801" y="0"/>
                </a:cubicBezTo>
                <a:cubicBezTo>
                  <a:pt x="4836" y="0"/>
                  <a:pt x="0" y="4836"/>
                  <a:pt x="0" y="10800"/>
                </a:cubicBezTo>
                <a:cubicBezTo>
                  <a:pt x="0" y="16767"/>
                  <a:pt x="4836" y="21600"/>
                  <a:pt x="10801" y="2160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pic>
        <p:nvPicPr>
          <p:cNvPr id="24" name="Picture 2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327904" y="4963152"/>
            <a:ext cx="1764884" cy="1764884"/>
          </a:xfrm>
          <a:prstGeom prst="rect">
            <a:avLst/>
          </a:prstGeom>
        </p:spPr>
      </p:pic>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3863300" y="13195300"/>
            <a:ext cx="304800" cy="304800"/>
          </a:xfrm>
          <a:prstGeom prst="rect">
            <a:avLst/>
          </a:prstGeom>
        </p:spPr>
      </p:pic>
    </p:spTree>
  </p:cSld>
  <p:clrMapOvr>
    <a:masterClrMapping/>
  </p:clrMapOvr>
  <p:transition spd="med" advTm="9272"/>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77" name="AutoShape 13"/>
          <p:cNvSpPr>
            <a:spLocks/>
          </p:cNvSpPr>
          <p:nvPr/>
        </p:nvSpPr>
        <p:spPr bwMode="auto">
          <a:xfrm>
            <a:off x="7046913" y="8583613"/>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78" name="AutoShape 14"/>
          <p:cNvSpPr>
            <a:spLocks/>
          </p:cNvSpPr>
          <p:nvPr/>
        </p:nvSpPr>
        <p:spPr bwMode="auto">
          <a:xfrm>
            <a:off x="7772400" y="9029700"/>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600" y="10617"/>
                  <a:pt x="19743" y="4539"/>
                  <a:pt x="19743" y="4539"/>
                </a:cubicBezTo>
                <a:lnTo>
                  <a:pt x="9365" y="0"/>
                </a:lnTo>
                <a:cubicBezTo>
                  <a:pt x="9365" y="0"/>
                  <a:pt x="16452" y="6663"/>
                  <a:pt x="11643" y="12593"/>
                </a:cubicBezTo>
                <a:cubicBezTo>
                  <a:pt x="6987" y="18335"/>
                  <a:pt x="0" y="16694"/>
                  <a:pt x="0" y="16694"/>
                </a:cubicBezTo>
                <a:close/>
              </a:path>
            </a:pathLst>
          </a:custGeom>
          <a:solidFill>
            <a:srgbClr val="64305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085" name="AutoShape 21"/>
          <p:cNvSpPr>
            <a:spLocks/>
          </p:cNvSpPr>
          <p:nvPr/>
        </p:nvSpPr>
        <p:spPr bwMode="auto">
          <a:xfrm>
            <a:off x="15473363" y="4310063"/>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49328"/>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86" name="AutoShape 22"/>
          <p:cNvSpPr>
            <a:spLocks/>
          </p:cNvSpPr>
          <p:nvPr/>
        </p:nvSpPr>
        <p:spPr bwMode="auto">
          <a:xfrm>
            <a:off x="16203613" y="4748213"/>
            <a:ext cx="1009650" cy="1249362"/>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DD801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088" name="AutoShape 24"/>
          <p:cNvSpPr>
            <a:spLocks/>
          </p:cNvSpPr>
          <p:nvPr/>
        </p:nvSpPr>
        <p:spPr bwMode="auto">
          <a:xfrm>
            <a:off x="15555913" y="8863013"/>
            <a:ext cx="1741487" cy="17414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37475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90" name="AutoShape 26"/>
          <p:cNvSpPr>
            <a:spLocks/>
          </p:cNvSpPr>
          <p:nvPr/>
        </p:nvSpPr>
        <p:spPr bwMode="auto">
          <a:xfrm>
            <a:off x="7034213" y="5194300"/>
            <a:ext cx="1741487" cy="17399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5CBCB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91" name="AutoShape 27"/>
          <p:cNvSpPr>
            <a:spLocks/>
          </p:cNvSpPr>
          <p:nvPr/>
        </p:nvSpPr>
        <p:spPr bwMode="auto">
          <a:xfrm>
            <a:off x="7759700" y="5638800"/>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3E9789"/>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102" name="AutoShape 38"/>
          <p:cNvSpPr>
            <a:spLocks/>
          </p:cNvSpPr>
          <p:nvPr/>
        </p:nvSpPr>
        <p:spPr bwMode="auto">
          <a:xfrm>
            <a:off x="16284932" y="9306272"/>
            <a:ext cx="1008063" cy="1247775"/>
          </a:xfrm>
          <a:custGeom>
            <a:avLst/>
            <a:gdLst>
              <a:gd name="T0" fmla="*/ 10048 w 20096"/>
              <a:gd name="T1" fmla="*/ 10800 h 21600"/>
              <a:gd name="T2" fmla="*/ 10048 w 20096"/>
              <a:gd name="T3" fmla="*/ 10800 h 21600"/>
              <a:gd name="T4" fmla="*/ 10048 w 20096"/>
              <a:gd name="T5" fmla="*/ 10800 h 21600"/>
              <a:gd name="T6" fmla="*/ 10048 w 20096"/>
              <a:gd name="T7" fmla="*/ 10800 h 21600"/>
            </a:gdLst>
            <a:ahLst/>
            <a:cxnLst>
              <a:cxn ang="0">
                <a:pos x="T0" y="T1"/>
              </a:cxn>
              <a:cxn ang="0">
                <a:pos x="T2" y="T3"/>
              </a:cxn>
              <a:cxn ang="0">
                <a:pos x="T4" y="T5"/>
              </a:cxn>
              <a:cxn ang="0">
                <a:pos x="T6" y="T7"/>
              </a:cxn>
            </a:cxnLst>
            <a:rect l="0" t="0" r="r" b="b"/>
            <a:pathLst>
              <a:path w="20096" h="21600">
                <a:moveTo>
                  <a:pt x="0" y="16694"/>
                </a:moveTo>
                <a:lnTo>
                  <a:pt x="7171" y="21600"/>
                </a:lnTo>
                <a:cubicBezTo>
                  <a:pt x="7171" y="21600"/>
                  <a:pt x="12181" y="21515"/>
                  <a:pt x="16790" y="16181"/>
                </a:cubicBezTo>
                <a:cubicBezTo>
                  <a:pt x="21599" y="10617"/>
                  <a:pt x="19743" y="4539"/>
                  <a:pt x="19743" y="4539"/>
                </a:cubicBezTo>
                <a:lnTo>
                  <a:pt x="9365" y="0"/>
                </a:lnTo>
                <a:cubicBezTo>
                  <a:pt x="9365" y="0"/>
                  <a:pt x="16452" y="6663"/>
                  <a:pt x="11643" y="12593"/>
                </a:cubicBezTo>
                <a:cubicBezTo>
                  <a:pt x="6987" y="18335"/>
                  <a:pt x="0" y="16694"/>
                  <a:pt x="0" y="16694"/>
                </a:cubicBezTo>
                <a:close/>
              </a:path>
            </a:pathLst>
          </a:custGeom>
          <a:solidFill>
            <a:srgbClr val="21313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079" name="AutoShape 15"/>
          <p:cNvSpPr>
            <a:spLocks/>
          </p:cNvSpPr>
          <p:nvPr/>
        </p:nvSpPr>
        <p:spPr bwMode="auto">
          <a:xfrm>
            <a:off x="7377113" y="891381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87437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87" name="AutoShape 23"/>
          <p:cNvSpPr>
            <a:spLocks/>
          </p:cNvSpPr>
          <p:nvPr/>
        </p:nvSpPr>
        <p:spPr bwMode="auto">
          <a:xfrm>
            <a:off x="15778733" y="463391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7A45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89" name="AutoShape 25"/>
          <p:cNvSpPr>
            <a:spLocks/>
          </p:cNvSpPr>
          <p:nvPr/>
        </p:nvSpPr>
        <p:spPr bwMode="auto">
          <a:xfrm>
            <a:off x="15886113" y="919321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41576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92" name="AutoShape 28"/>
          <p:cNvSpPr>
            <a:spLocks/>
          </p:cNvSpPr>
          <p:nvPr/>
        </p:nvSpPr>
        <p:spPr bwMode="auto">
          <a:xfrm>
            <a:off x="7364413" y="5522913"/>
            <a:ext cx="1093787" cy="1093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69C8BE"/>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8065" name="AutoShape 1"/>
          <p:cNvSpPr>
            <a:spLocks/>
          </p:cNvSpPr>
          <p:nvPr/>
        </p:nvSpPr>
        <p:spPr bwMode="auto">
          <a:xfrm>
            <a:off x="10248900" y="3530600"/>
            <a:ext cx="3983038" cy="84883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0267"/>
                </a:moveTo>
                <a:cubicBezTo>
                  <a:pt x="21599" y="20922"/>
                  <a:pt x="21126" y="21599"/>
                  <a:pt x="18834" y="21599"/>
                </a:cubicBezTo>
                <a:lnTo>
                  <a:pt x="3537" y="21599"/>
                </a:lnTo>
                <a:cubicBezTo>
                  <a:pt x="1644" y="21599"/>
                  <a:pt x="0" y="21272"/>
                  <a:pt x="0" y="20220"/>
                </a:cubicBezTo>
                <a:lnTo>
                  <a:pt x="0" y="1402"/>
                </a:lnTo>
                <a:cubicBezTo>
                  <a:pt x="0" y="514"/>
                  <a:pt x="1843" y="0"/>
                  <a:pt x="3438" y="0"/>
                </a:cubicBezTo>
                <a:lnTo>
                  <a:pt x="18286" y="0"/>
                </a:lnTo>
                <a:cubicBezTo>
                  <a:pt x="20130" y="0"/>
                  <a:pt x="21599" y="467"/>
                  <a:pt x="21599" y="1355"/>
                </a:cubicBezTo>
                <a:cubicBezTo>
                  <a:pt x="21599" y="1355"/>
                  <a:pt x="21599" y="20267"/>
                  <a:pt x="21599" y="20267"/>
                </a:cubicBezTo>
                <a:close/>
              </a:path>
            </a:pathLst>
          </a:custGeom>
          <a:solidFill>
            <a:srgbClr val="484849"/>
          </a:solidFill>
          <a:ln w="38100" cap="flat" cmpd="sng">
            <a:solidFill>
              <a:srgbClr val="6E6D6E"/>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66" name="AutoShape 2"/>
          <p:cNvSpPr>
            <a:spLocks/>
          </p:cNvSpPr>
          <p:nvPr/>
        </p:nvSpPr>
        <p:spPr bwMode="auto">
          <a:xfrm>
            <a:off x="10185400" y="5080000"/>
            <a:ext cx="53975" cy="292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599"/>
                </a:moveTo>
                <a:lnTo>
                  <a:pt x="0" y="21599"/>
                </a:lnTo>
                <a:lnTo>
                  <a:pt x="0" y="0"/>
                </a:lnTo>
                <a:lnTo>
                  <a:pt x="21599" y="0"/>
                </a:lnTo>
                <a:cubicBezTo>
                  <a:pt x="21599" y="0"/>
                  <a:pt x="21599" y="21599"/>
                  <a:pt x="21599" y="21599"/>
                </a:cubicBezTo>
                <a:close/>
              </a:path>
            </a:pathLst>
          </a:custGeom>
          <a:solidFill>
            <a:srgbClr val="42424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67" name="AutoShape 3"/>
          <p:cNvSpPr>
            <a:spLocks/>
          </p:cNvSpPr>
          <p:nvPr/>
        </p:nvSpPr>
        <p:spPr bwMode="auto">
          <a:xfrm>
            <a:off x="10185400" y="4724400"/>
            <a:ext cx="53975" cy="2635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599"/>
                </a:moveTo>
                <a:lnTo>
                  <a:pt x="0" y="21599"/>
                </a:lnTo>
                <a:lnTo>
                  <a:pt x="0" y="0"/>
                </a:lnTo>
                <a:lnTo>
                  <a:pt x="21599" y="0"/>
                </a:lnTo>
                <a:cubicBezTo>
                  <a:pt x="21599" y="0"/>
                  <a:pt x="21599" y="21599"/>
                  <a:pt x="21599" y="21599"/>
                </a:cubicBezTo>
                <a:close/>
              </a:path>
            </a:pathLst>
          </a:custGeom>
          <a:solidFill>
            <a:srgbClr val="42424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68" name="AutoShape 4"/>
          <p:cNvSpPr>
            <a:spLocks/>
          </p:cNvSpPr>
          <p:nvPr/>
        </p:nvSpPr>
        <p:spPr bwMode="auto">
          <a:xfrm>
            <a:off x="10236200" y="3543300"/>
            <a:ext cx="3963988" cy="84661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20254"/>
                </a:moveTo>
                <a:cubicBezTo>
                  <a:pt x="21600" y="20909"/>
                  <a:pt x="21187" y="21599"/>
                  <a:pt x="18888" y="21599"/>
                </a:cubicBezTo>
                <a:lnTo>
                  <a:pt x="3547" y="21599"/>
                </a:lnTo>
                <a:cubicBezTo>
                  <a:pt x="1648" y="21599"/>
                  <a:pt x="0" y="21272"/>
                  <a:pt x="0" y="20220"/>
                </a:cubicBezTo>
                <a:lnTo>
                  <a:pt x="0" y="1402"/>
                </a:lnTo>
                <a:cubicBezTo>
                  <a:pt x="0" y="514"/>
                  <a:pt x="1848" y="0"/>
                  <a:pt x="3447" y="0"/>
                </a:cubicBezTo>
                <a:lnTo>
                  <a:pt x="6821" y="0"/>
                </a:lnTo>
                <a:cubicBezTo>
                  <a:pt x="6821" y="0"/>
                  <a:pt x="21600" y="20254"/>
                  <a:pt x="21600" y="20254"/>
                </a:cubicBezTo>
                <a:close/>
              </a:path>
            </a:pathLst>
          </a:custGeom>
          <a:solidFill>
            <a:srgbClr val="42424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69" name="AutoShape 5"/>
          <p:cNvSpPr>
            <a:spLocks/>
          </p:cNvSpPr>
          <p:nvPr/>
        </p:nvSpPr>
        <p:spPr bwMode="auto">
          <a:xfrm>
            <a:off x="10185400" y="5435600"/>
            <a:ext cx="53975" cy="292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600"/>
                </a:moveTo>
                <a:lnTo>
                  <a:pt x="0" y="21600"/>
                </a:lnTo>
                <a:lnTo>
                  <a:pt x="0" y="0"/>
                </a:lnTo>
                <a:lnTo>
                  <a:pt x="21599" y="0"/>
                </a:lnTo>
                <a:cubicBezTo>
                  <a:pt x="21599" y="0"/>
                  <a:pt x="21599" y="21600"/>
                  <a:pt x="21599" y="21600"/>
                </a:cubicBezTo>
                <a:close/>
              </a:path>
            </a:pathLst>
          </a:custGeom>
          <a:solidFill>
            <a:srgbClr val="42424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0" name="AutoShape 6"/>
          <p:cNvSpPr>
            <a:spLocks/>
          </p:cNvSpPr>
          <p:nvPr/>
        </p:nvSpPr>
        <p:spPr bwMode="auto">
          <a:xfrm>
            <a:off x="13182600" y="3467100"/>
            <a:ext cx="514350" cy="682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600"/>
                </a:moveTo>
                <a:lnTo>
                  <a:pt x="0" y="21600"/>
                </a:lnTo>
                <a:lnTo>
                  <a:pt x="0" y="0"/>
                </a:lnTo>
                <a:lnTo>
                  <a:pt x="21599" y="0"/>
                </a:lnTo>
                <a:cubicBezTo>
                  <a:pt x="21599" y="0"/>
                  <a:pt x="21599" y="21600"/>
                  <a:pt x="21599" y="21600"/>
                </a:cubicBezTo>
                <a:close/>
              </a:path>
            </a:pathLst>
          </a:custGeom>
          <a:solidFill>
            <a:srgbClr val="6E6D6E"/>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1" name="AutoShape 7"/>
          <p:cNvSpPr>
            <a:spLocks/>
          </p:cNvSpPr>
          <p:nvPr/>
        </p:nvSpPr>
        <p:spPr bwMode="auto">
          <a:xfrm>
            <a:off x="11925300" y="11112500"/>
            <a:ext cx="652463" cy="6524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799"/>
                </a:moveTo>
                <a:cubicBezTo>
                  <a:pt x="21600" y="16763"/>
                  <a:pt x="16763" y="21600"/>
                  <a:pt x="10798" y="21600"/>
                </a:cubicBezTo>
                <a:cubicBezTo>
                  <a:pt x="4834" y="21600"/>
                  <a:pt x="0" y="16763"/>
                  <a:pt x="0" y="10799"/>
                </a:cubicBezTo>
                <a:cubicBezTo>
                  <a:pt x="0" y="4835"/>
                  <a:pt x="4834" y="0"/>
                  <a:pt x="10798" y="0"/>
                </a:cubicBezTo>
                <a:cubicBezTo>
                  <a:pt x="16763" y="0"/>
                  <a:pt x="21600" y="4835"/>
                  <a:pt x="21600" y="10799"/>
                </a:cubicBezTo>
                <a:close/>
              </a:path>
            </a:pathLst>
          </a:custGeom>
          <a:solidFill>
            <a:srgbClr val="484849"/>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2" name="AutoShape 8"/>
          <p:cNvSpPr>
            <a:spLocks/>
          </p:cNvSpPr>
          <p:nvPr/>
        </p:nvSpPr>
        <p:spPr bwMode="auto">
          <a:xfrm>
            <a:off x="12192000" y="3860800"/>
            <a:ext cx="95250" cy="952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10797"/>
                </a:moveTo>
                <a:cubicBezTo>
                  <a:pt x="21600" y="16763"/>
                  <a:pt x="16769" y="21600"/>
                  <a:pt x="10800" y="21600"/>
                </a:cubicBezTo>
                <a:cubicBezTo>
                  <a:pt x="4836" y="21600"/>
                  <a:pt x="0" y="16763"/>
                  <a:pt x="0" y="10797"/>
                </a:cubicBezTo>
                <a:cubicBezTo>
                  <a:pt x="0" y="4833"/>
                  <a:pt x="4836" y="0"/>
                  <a:pt x="10800" y="0"/>
                </a:cubicBezTo>
                <a:cubicBezTo>
                  <a:pt x="16769" y="0"/>
                  <a:pt x="21600" y="4833"/>
                  <a:pt x="21600" y="10797"/>
                </a:cubicBezTo>
                <a:close/>
              </a:path>
            </a:pathLst>
          </a:custGeom>
          <a:solidFill>
            <a:srgbClr val="232323"/>
          </a:solidFill>
          <a:ln w="12700" cap="flat" cmpd="sng">
            <a:solidFill>
              <a:srgbClr val="23232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3" name="AutoShape 9"/>
          <p:cNvSpPr>
            <a:spLocks/>
          </p:cNvSpPr>
          <p:nvPr/>
        </p:nvSpPr>
        <p:spPr bwMode="auto">
          <a:xfrm>
            <a:off x="11887200" y="4191000"/>
            <a:ext cx="715963" cy="1238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10800"/>
                </a:moveTo>
                <a:cubicBezTo>
                  <a:pt x="21599" y="16756"/>
                  <a:pt x="20761" y="21599"/>
                  <a:pt x="19730" y="21599"/>
                </a:cubicBezTo>
                <a:lnTo>
                  <a:pt x="1868" y="21599"/>
                </a:lnTo>
                <a:cubicBezTo>
                  <a:pt x="837" y="21599"/>
                  <a:pt x="0" y="16756"/>
                  <a:pt x="0" y="10800"/>
                </a:cubicBezTo>
                <a:cubicBezTo>
                  <a:pt x="0" y="4841"/>
                  <a:pt x="837" y="0"/>
                  <a:pt x="1868" y="0"/>
                </a:cubicBezTo>
                <a:lnTo>
                  <a:pt x="19730" y="0"/>
                </a:lnTo>
                <a:cubicBezTo>
                  <a:pt x="20761" y="0"/>
                  <a:pt x="21599" y="4841"/>
                  <a:pt x="21599" y="10800"/>
                </a:cubicBezTo>
                <a:cubicBezTo>
                  <a:pt x="21599" y="10800"/>
                  <a:pt x="21599" y="10800"/>
                  <a:pt x="21599" y="10800"/>
                </a:cubicBezTo>
                <a:close/>
              </a:path>
            </a:pathLst>
          </a:custGeom>
          <a:solidFill>
            <a:srgbClr val="232323"/>
          </a:solidFill>
          <a:ln w="12700" cap="flat" cmpd="sng">
            <a:solidFill>
              <a:srgbClr val="23232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4" name="AutoShape 10"/>
          <p:cNvSpPr>
            <a:spLocks/>
          </p:cNvSpPr>
          <p:nvPr/>
        </p:nvSpPr>
        <p:spPr bwMode="auto">
          <a:xfrm>
            <a:off x="12141200" y="11353800"/>
            <a:ext cx="212725" cy="2127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600"/>
                </a:moveTo>
                <a:lnTo>
                  <a:pt x="0" y="21600"/>
                </a:lnTo>
                <a:lnTo>
                  <a:pt x="0" y="0"/>
                </a:lnTo>
                <a:lnTo>
                  <a:pt x="21599" y="0"/>
                </a:lnTo>
                <a:cubicBezTo>
                  <a:pt x="21599" y="0"/>
                  <a:pt x="21599" y="21600"/>
                  <a:pt x="21599" y="21600"/>
                </a:cubicBezTo>
                <a:close/>
              </a:path>
            </a:pathLst>
          </a:custGeom>
          <a:noFill/>
          <a:ln w="12700" cap="flat" cmpd="sng">
            <a:solidFill>
              <a:srgbClr val="929292"/>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88075" name="AutoShape 11"/>
          <p:cNvSpPr>
            <a:spLocks/>
          </p:cNvSpPr>
          <p:nvPr/>
        </p:nvSpPr>
        <p:spPr bwMode="auto">
          <a:xfrm>
            <a:off x="10464800" y="4648200"/>
            <a:ext cx="3514725" cy="62420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21600"/>
                </a:moveTo>
                <a:lnTo>
                  <a:pt x="0" y="21600"/>
                </a:lnTo>
                <a:lnTo>
                  <a:pt x="0" y="0"/>
                </a:lnTo>
                <a:lnTo>
                  <a:pt x="21599" y="0"/>
                </a:lnTo>
                <a:cubicBezTo>
                  <a:pt x="21599" y="0"/>
                  <a:pt x="21599" y="21600"/>
                  <a:pt x="21599" y="21600"/>
                </a:cubicBezTo>
                <a:close/>
              </a:path>
            </a:pathLst>
          </a:custGeom>
          <a:solidFill>
            <a:srgbClr val="1B232B"/>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76" name="AutoShape 12"/>
          <p:cNvSpPr>
            <a:spLocks/>
          </p:cNvSpPr>
          <p:nvPr/>
        </p:nvSpPr>
        <p:spPr bwMode="auto">
          <a:xfrm>
            <a:off x="11912600" y="11442700"/>
            <a:ext cx="663575" cy="3254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0"/>
                </a:moveTo>
                <a:cubicBezTo>
                  <a:pt x="21600" y="11927"/>
                  <a:pt x="16670" y="21600"/>
                  <a:pt x="10806" y="21600"/>
                </a:cubicBezTo>
                <a:cubicBezTo>
                  <a:pt x="4942" y="21600"/>
                  <a:pt x="0" y="11927"/>
                  <a:pt x="0" y="0"/>
                </a:cubicBezTo>
                <a:cubicBezTo>
                  <a:pt x="9267" y="7539"/>
                  <a:pt x="13298" y="7287"/>
                  <a:pt x="21600" y="0"/>
                </a:cubicBezTo>
                <a:close/>
              </a:path>
            </a:pathLst>
          </a:custGeom>
          <a:solidFill>
            <a:srgbClr val="232323">
              <a:alpha val="29999"/>
            </a:srgbClr>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88080" name="AutoShape 16"/>
          <p:cNvSpPr>
            <a:spLocks/>
          </p:cNvSpPr>
          <p:nvPr/>
        </p:nvSpPr>
        <p:spPr bwMode="auto">
          <a:xfrm>
            <a:off x="1379538" y="844550"/>
            <a:ext cx="101981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App features</a:t>
            </a:r>
            <a:endParaRPr lang="en-US" dirty="0"/>
          </a:p>
        </p:txBody>
      </p:sp>
      <p:sp>
        <p:nvSpPr>
          <p:cNvPr id="88081" name="AutoShape 17"/>
          <p:cNvSpPr>
            <a:spLocks/>
          </p:cNvSpPr>
          <p:nvPr/>
        </p:nvSpPr>
        <p:spPr bwMode="auto">
          <a:xfrm>
            <a:off x="1168400" y="5270500"/>
            <a:ext cx="5422900" cy="1587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Find and create walking routes.</a:t>
            </a:r>
            <a:endParaRPr lang="en-US" dirty="0"/>
          </a:p>
        </p:txBody>
      </p:sp>
      <p:sp>
        <p:nvSpPr>
          <p:cNvPr id="88082" name="AutoShape 18"/>
          <p:cNvSpPr>
            <a:spLocks/>
          </p:cNvSpPr>
          <p:nvPr/>
        </p:nvSpPr>
        <p:spPr bwMode="auto">
          <a:xfrm>
            <a:off x="17602200" y="4387850"/>
            <a:ext cx="5727700" cy="1587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200" dirty="0" smtClean="0">
                <a:solidFill>
                  <a:srgbClr val="333333"/>
                </a:solidFill>
                <a:latin typeface="Lato Light" panose="020F0302020204030203" pitchFamily="34" charset="0"/>
                <a:sym typeface="Lato Light" panose="020F0302020204030203" pitchFamily="34" charset="0"/>
              </a:rPr>
              <a:t>Set milestones, compete with friends and win rewards!</a:t>
            </a:r>
            <a:endParaRPr lang="en-US" dirty="0"/>
          </a:p>
        </p:txBody>
      </p:sp>
      <p:sp>
        <p:nvSpPr>
          <p:cNvPr id="88083" name="AutoShape 19"/>
          <p:cNvSpPr>
            <a:spLocks/>
          </p:cNvSpPr>
          <p:nvPr/>
        </p:nvSpPr>
        <p:spPr bwMode="auto">
          <a:xfrm>
            <a:off x="17614900" y="9188450"/>
            <a:ext cx="5715000" cy="1092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Automated and user prompted social media updates. </a:t>
            </a:r>
            <a:endParaRPr lang="en-US" dirty="0"/>
          </a:p>
        </p:txBody>
      </p:sp>
      <p:sp>
        <p:nvSpPr>
          <p:cNvPr id="88084" name="AutoShape 20"/>
          <p:cNvSpPr>
            <a:spLocks/>
          </p:cNvSpPr>
          <p:nvPr/>
        </p:nvSpPr>
        <p:spPr bwMode="auto">
          <a:xfrm>
            <a:off x="1181100" y="8909050"/>
            <a:ext cx="5422900" cy="1092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2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Find nearby shops, events and products that are dog friendly.</a:t>
            </a:r>
            <a:endParaRPr lang="en-US" dirty="0"/>
          </a:p>
        </p:txBody>
      </p:sp>
      <p:sp>
        <p:nvSpPr>
          <p:cNvPr id="88094" name="AutoShape 30"/>
          <p:cNvSpPr>
            <a:spLocks/>
          </p:cNvSpPr>
          <p:nvPr/>
        </p:nvSpPr>
        <p:spPr bwMode="auto">
          <a:xfrm>
            <a:off x="13238163" y="5211763"/>
            <a:ext cx="2336800" cy="11176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0"/>
                </a:moveTo>
                <a:lnTo>
                  <a:pt x="14932" y="0"/>
                </a:lnTo>
                <a:lnTo>
                  <a:pt x="14932" y="21599"/>
                </a:lnTo>
                <a:lnTo>
                  <a:pt x="0" y="21599"/>
                </a:lnTo>
              </a:path>
            </a:pathLst>
          </a:custGeom>
          <a:noFill/>
          <a:ln w="38100" cap="flat" cmpd="sng">
            <a:solidFill>
              <a:srgbClr val="E49328"/>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095" name="AutoShape 31"/>
          <p:cNvSpPr>
            <a:spLocks/>
          </p:cNvSpPr>
          <p:nvPr/>
        </p:nvSpPr>
        <p:spPr bwMode="auto">
          <a:xfrm>
            <a:off x="13042900" y="6235700"/>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D7811B"/>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88096" name="Line 32"/>
          <p:cNvSpPr>
            <a:spLocks noChangeShapeType="1"/>
          </p:cNvSpPr>
          <p:nvPr/>
        </p:nvSpPr>
        <p:spPr bwMode="auto">
          <a:xfrm flipH="1">
            <a:off x="13420725" y="9771063"/>
            <a:ext cx="2143125" cy="0"/>
          </a:xfrm>
          <a:prstGeom prst="line">
            <a:avLst/>
          </a:prstGeom>
          <a:noFill/>
          <a:ln w="38100" cap="flat" cmpd="sng">
            <a:solidFill>
              <a:srgbClr val="37475D"/>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88097" name="AutoShape 33"/>
          <p:cNvSpPr>
            <a:spLocks/>
          </p:cNvSpPr>
          <p:nvPr/>
        </p:nvSpPr>
        <p:spPr bwMode="auto">
          <a:xfrm>
            <a:off x="13220700" y="9664700"/>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395168"/>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88098" name="AutoShape 34"/>
          <p:cNvSpPr>
            <a:spLocks/>
          </p:cNvSpPr>
          <p:nvPr/>
        </p:nvSpPr>
        <p:spPr bwMode="auto">
          <a:xfrm>
            <a:off x="8777288" y="8289925"/>
            <a:ext cx="2255837" cy="11271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6324" y="21600"/>
                </a:lnTo>
                <a:lnTo>
                  <a:pt x="6324" y="0"/>
                </a:lnTo>
                <a:lnTo>
                  <a:pt x="21599" y="0"/>
                </a:lnTo>
              </a:path>
            </a:pathLst>
          </a:custGeom>
          <a:noFill/>
          <a:ln w="38100" cap="flat" cmpd="sng">
            <a:solidFill>
              <a:srgbClr val="643352"/>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099" name="AutoShape 35"/>
          <p:cNvSpPr>
            <a:spLocks/>
          </p:cNvSpPr>
          <p:nvPr/>
        </p:nvSpPr>
        <p:spPr bwMode="auto">
          <a:xfrm>
            <a:off x="11049000" y="8191500"/>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753F61"/>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88100" name="AutoShape 36"/>
          <p:cNvSpPr>
            <a:spLocks/>
          </p:cNvSpPr>
          <p:nvPr/>
        </p:nvSpPr>
        <p:spPr bwMode="auto">
          <a:xfrm>
            <a:off x="8761413" y="6097588"/>
            <a:ext cx="3292475" cy="113823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600" y="21600"/>
                </a:moveTo>
                <a:lnTo>
                  <a:pt x="4333" y="21600"/>
                </a:lnTo>
                <a:lnTo>
                  <a:pt x="4333" y="0"/>
                </a:lnTo>
                <a:lnTo>
                  <a:pt x="0" y="0"/>
                </a:lnTo>
              </a:path>
            </a:pathLst>
          </a:custGeom>
          <a:noFill/>
          <a:ln w="38100" cap="flat" cmpd="sng">
            <a:solidFill>
              <a:srgbClr val="469989"/>
            </a:solidFill>
            <a:prstDash val="solid"/>
            <a:miter lim="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8101" name="AutoShape 37"/>
          <p:cNvSpPr>
            <a:spLocks/>
          </p:cNvSpPr>
          <p:nvPr/>
        </p:nvSpPr>
        <p:spPr bwMode="auto">
          <a:xfrm>
            <a:off x="12065000" y="7137400"/>
            <a:ext cx="190500" cy="188913"/>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FFFDFF"/>
          </a:solidFill>
          <a:ln w="50800" cap="flat" cmpd="sng">
            <a:solidFill>
              <a:srgbClr val="58968E"/>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44" name="AutoShape 3"/>
          <p:cNvSpPr>
            <a:spLocks/>
          </p:cNvSpPr>
          <p:nvPr/>
        </p:nvSpPr>
        <p:spPr bwMode="auto">
          <a:xfrm>
            <a:off x="16229883" y="9392653"/>
            <a:ext cx="393546" cy="75681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901" y="7061"/>
                </a:moveTo>
                <a:lnTo>
                  <a:pt x="0" y="7061"/>
                </a:lnTo>
                <a:lnTo>
                  <a:pt x="0" y="10753"/>
                </a:lnTo>
                <a:lnTo>
                  <a:pt x="4901" y="10753"/>
                </a:lnTo>
                <a:lnTo>
                  <a:pt x="4901" y="21600"/>
                </a:lnTo>
                <a:lnTo>
                  <a:pt x="14324" y="21600"/>
                </a:lnTo>
                <a:lnTo>
                  <a:pt x="14324" y="10707"/>
                </a:lnTo>
                <a:lnTo>
                  <a:pt x="20899" y="10707"/>
                </a:lnTo>
                <a:lnTo>
                  <a:pt x="21599" y="7061"/>
                </a:lnTo>
                <a:lnTo>
                  <a:pt x="14324" y="7061"/>
                </a:lnTo>
                <a:cubicBezTo>
                  <a:pt x="14324" y="7061"/>
                  <a:pt x="14324" y="5699"/>
                  <a:pt x="14324" y="4984"/>
                </a:cubicBezTo>
                <a:cubicBezTo>
                  <a:pt x="14324" y="4124"/>
                  <a:pt x="14700" y="3784"/>
                  <a:pt x="16501" y="3784"/>
                </a:cubicBezTo>
                <a:cubicBezTo>
                  <a:pt x="17950" y="3784"/>
                  <a:pt x="21599" y="3784"/>
                  <a:pt x="21599" y="3784"/>
                </a:cubicBezTo>
                <a:lnTo>
                  <a:pt x="21599" y="0"/>
                </a:lnTo>
                <a:cubicBezTo>
                  <a:pt x="21599" y="0"/>
                  <a:pt x="16224" y="0"/>
                  <a:pt x="15075" y="0"/>
                </a:cubicBezTo>
                <a:cubicBezTo>
                  <a:pt x="8062" y="0"/>
                  <a:pt x="4901" y="1424"/>
                  <a:pt x="4901" y="4153"/>
                </a:cubicBezTo>
                <a:cubicBezTo>
                  <a:pt x="4901" y="6530"/>
                  <a:pt x="4901" y="7061"/>
                  <a:pt x="4901" y="7061"/>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63212" y="4640263"/>
            <a:ext cx="3525406" cy="6249986"/>
          </a:xfrm>
          <a:prstGeom prst="rect">
            <a:avLst/>
          </a:prstGeom>
        </p:spPr>
      </p:pic>
      <p:sp>
        <p:nvSpPr>
          <p:cNvPr id="46" name="AutoShape 47"/>
          <p:cNvSpPr>
            <a:spLocks/>
          </p:cNvSpPr>
          <p:nvPr/>
        </p:nvSpPr>
        <p:spPr bwMode="auto">
          <a:xfrm>
            <a:off x="15975082" y="4799433"/>
            <a:ext cx="701087" cy="7010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6089" y="0"/>
                </a:moveTo>
                <a:cubicBezTo>
                  <a:pt x="8890" y="0"/>
                  <a:pt x="10227" y="3305"/>
                  <a:pt x="10891" y="4753"/>
                </a:cubicBezTo>
                <a:cubicBezTo>
                  <a:pt x="10891" y="4753"/>
                  <a:pt x="8103" y="4753"/>
                  <a:pt x="6111" y="4753"/>
                </a:cubicBezTo>
                <a:cubicBezTo>
                  <a:pt x="2791" y="4753"/>
                  <a:pt x="2756" y="0"/>
                  <a:pt x="6089" y="0"/>
                </a:cubicBezTo>
                <a:close/>
                <a:moveTo>
                  <a:pt x="6561" y="1572"/>
                </a:moveTo>
                <a:cubicBezTo>
                  <a:pt x="5448" y="1572"/>
                  <a:pt x="5395" y="3443"/>
                  <a:pt x="6846" y="3443"/>
                </a:cubicBezTo>
                <a:lnTo>
                  <a:pt x="8787" y="3443"/>
                </a:lnTo>
                <a:cubicBezTo>
                  <a:pt x="8085" y="2376"/>
                  <a:pt x="7420" y="1572"/>
                  <a:pt x="6561" y="1572"/>
                </a:cubicBezTo>
                <a:close/>
                <a:moveTo>
                  <a:pt x="15694" y="0"/>
                </a:moveTo>
                <a:cubicBezTo>
                  <a:pt x="19026" y="0"/>
                  <a:pt x="18991" y="4753"/>
                  <a:pt x="15671" y="4753"/>
                </a:cubicBezTo>
                <a:cubicBezTo>
                  <a:pt x="13678" y="4753"/>
                  <a:pt x="10891" y="4753"/>
                  <a:pt x="10891" y="4753"/>
                </a:cubicBezTo>
                <a:cubicBezTo>
                  <a:pt x="11556" y="3305"/>
                  <a:pt x="12892" y="0"/>
                  <a:pt x="15694" y="0"/>
                </a:cubicBezTo>
                <a:close/>
                <a:moveTo>
                  <a:pt x="12995" y="3443"/>
                </a:moveTo>
                <a:lnTo>
                  <a:pt x="14937" y="3443"/>
                </a:lnTo>
                <a:cubicBezTo>
                  <a:pt x="16387" y="3443"/>
                  <a:pt x="16334" y="1572"/>
                  <a:pt x="15222" y="1572"/>
                </a:cubicBezTo>
                <a:cubicBezTo>
                  <a:pt x="14362" y="1572"/>
                  <a:pt x="13698" y="2376"/>
                  <a:pt x="12995" y="3443"/>
                </a:cubicBezTo>
                <a:close/>
                <a:moveTo>
                  <a:pt x="12110" y="5802"/>
                </a:moveTo>
                <a:lnTo>
                  <a:pt x="12110" y="9314"/>
                </a:lnTo>
                <a:lnTo>
                  <a:pt x="21600" y="9314"/>
                </a:lnTo>
                <a:lnTo>
                  <a:pt x="21600" y="5802"/>
                </a:lnTo>
                <a:cubicBezTo>
                  <a:pt x="21600" y="5802"/>
                  <a:pt x="12110" y="5802"/>
                  <a:pt x="12110" y="5802"/>
                </a:cubicBezTo>
                <a:close/>
                <a:moveTo>
                  <a:pt x="12110" y="21600"/>
                </a:moveTo>
                <a:lnTo>
                  <a:pt x="20649" y="21600"/>
                </a:lnTo>
                <a:lnTo>
                  <a:pt x="20649" y="10887"/>
                </a:lnTo>
                <a:lnTo>
                  <a:pt x="12110" y="10887"/>
                </a:lnTo>
                <a:cubicBezTo>
                  <a:pt x="12110" y="10887"/>
                  <a:pt x="12110" y="21600"/>
                  <a:pt x="12110" y="21600"/>
                </a:cubicBezTo>
                <a:close/>
                <a:moveTo>
                  <a:pt x="9489" y="5802"/>
                </a:moveTo>
                <a:lnTo>
                  <a:pt x="0" y="5802"/>
                </a:lnTo>
                <a:lnTo>
                  <a:pt x="0" y="9314"/>
                </a:lnTo>
                <a:lnTo>
                  <a:pt x="9489" y="9314"/>
                </a:lnTo>
                <a:cubicBezTo>
                  <a:pt x="9489" y="9314"/>
                  <a:pt x="9489" y="5802"/>
                  <a:pt x="9489" y="5802"/>
                </a:cubicBezTo>
                <a:close/>
                <a:moveTo>
                  <a:pt x="9489" y="21600"/>
                </a:moveTo>
                <a:lnTo>
                  <a:pt x="949" y="21600"/>
                </a:lnTo>
                <a:lnTo>
                  <a:pt x="949" y="10887"/>
                </a:lnTo>
                <a:lnTo>
                  <a:pt x="9489" y="10887"/>
                </a:lnTo>
                <a:cubicBezTo>
                  <a:pt x="9489" y="10887"/>
                  <a:pt x="9489" y="21600"/>
                  <a:pt x="9489" y="2160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pic>
        <p:nvPicPr>
          <p:cNvPr id="48" name="Picture 4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490619" y="5614516"/>
            <a:ext cx="883444" cy="883444"/>
          </a:xfrm>
          <a:prstGeom prst="rect">
            <a:avLst/>
          </a:prstGeom>
        </p:spPr>
      </p:pic>
      <p:sp>
        <p:nvSpPr>
          <p:cNvPr id="49" name="AutoShape 48"/>
          <p:cNvSpPr>
            <a:spLocks/>
          </p:cNvSpPr>
          <p:nvPr/>
        </p:nvSpPr>
        <p:spPr bwMode="auto">
          <a:xfrm>
            <a:off x="7539217" y="9085541"/>
            <a:ext cx="743697" cy="71354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403" y="0"/>
                </a:moveTo>
                <a:lnTo>
                  <a:pt x="17069" y="4695"/>
                </a:lnTo>
                <a:lnTo>
                  <a:pt x="17069" y="5650"/>
                </a:lnTo>
                <a:cubicBezTo>
                  <a:pt x="17069" y="6657"/>
                  <a:pt x="16290" y="7475"/>
                  <a:pt x="15330" y="7475"/>
                </a:cubicBezTo>
                <a:cubicBezTo>
                  <a:pt x="14370" y="7475"/>
                  <a:pt x="13592" y="6657"/>
                  <a:pt x="13592" y="5650"/>
                </a:cubicBezTo>
                <a:lnTo>
                  <a:pt x="13592" y="4695"/>
                </a:lnTo>
                <a:lnTo>
                  <a:pt x="13588" y="4695"/>
                </a:lnTo>
                <a:lnTo>
                  <a:pt x="12654" y="0"/>
                </a:lnTo>
                <a:cubicBezTo>
                  <a:pt x="12654" y="0"/>
                  <a:pt x="14403" y="0"/>
                  <a:pt x="14403" y="0"/>
                </a:cubicBezTo>
                <a:close/>
                <a:moveTo>
                  <a:pt x="12534" y="4695"/>
                </a:moveTo>
                <a:lnTo>
                  <a:pt x="12538" y="4695"/>
                </a:lnTo>
                <a:lnTo>
                  <a:pt x="12538" y="5650"/>
                </a:lnTo>
                <a:cubicBezTo>
                  <a:pt x="12538" y="6657"/>
                  <a:pt x="11760" y="7475"/>
                  <a:pt x="10799" y="7475"/>
                </a:cubicBezTo>
                <a:cubicBezTo>
                  <a:pt x="9839" y="7475"/>
                  <a:pt x="9061" y="6657"/>
                  <a:pt x="9061" y="5650"/>
                </a:cubicBezTo>
                <a:lnTo>
                  <a:pt x="9061" y="4695"/>
                </a:lnTo>
                <a:lnTo>
                  <a:pt x="9065" y="4695"/>
                </a:lnTo>
                <a:lnTo>
                  <a:pt x="9942" y="0"/>
                </a:lnTo>
                <a:lnTo>
                  <a:pt x="11657" y="0"/>
                </a:lnTo>
                <a:cubicBezTo>
                  <a:pt x="11657" y="0"/>
                  <a:pt x="12534" y="4695"/>
                  <a:pt x="12534" y="4695"/>
                </a:cubicBezTo>
                <a:close/>
                <a:moveTo>
                  <a:pt x="21600" y="4695"/>
                </a:moveTo>
                <a:lnTo>
                  <a:pt x="21600" y="5650"/>
                </a:lnTo>
                <a:cubicBezTo>
                  <a:pt x="21600" y="6657"/>
                  <a:pt x="20821" y="7475"/>
                  <a:pt x="19861" y="7475"/>
                </a:cubicBezTo>
                <a:cubicBezTo>
                  <a:pt x="18901" y="7475"/>
                  <a:pt x="18122" y="6657"/>
                  <a:pt x="18122" y="5650"/>
                </a:cubicBezTo>
                <a:lnTo>
                  <a:pt x="18122" y="4695"/>
                </a:lnTo>
                <a:lnTo>
                  <a:pt x="15401" y="0"/>
                </a:lnTo>
                <a:lnTo>
                  <a:pt x="17213" y="0"/>
                </a:lnTo>
                <a:cubicBezTo>
                  <a:pt x="17213" y="0"/>
                  <a:pt x="21600" y="4695"/>
                  <a:pt x="21600" y="4695"/>
                </a:cubicBezTo>
                <a:close/>
                <a:moveTo>
                  <a:pt x="6198" y="0"/>
                </a:moveTo>
                <a:lnTo>
                  <a:pt x="3477" y="4695"/>
                </a:lnTo>
                <a:lnTo>
                  <a:pt x="3477" y="5650"/>
                </a:lnTo>
                <a:cubicBezTo>
                  <a:pt x="3477" y="6657"/>
                  <a:pt x="2698" y="7475"/>
                  <a:pt x="1738" y="7475"/>
                </a:cubicBezTo>
                <a:cubicBezTo>
                  <a:pt x="778" y="7475"/>
                  <a:pt x="0" y="6657"/>
                  <a:pt x="0" y="5650"/>
                </a:cubicBezTo>
                <a:lnTo>
                  <a:pt x="0" y="4695"/>
                </a:lnTo>
                <a:lnTo>
                  <a:pt x="4386" y="0"/>
                </a:lnTo>
                <a:cubicBezTo>
                  <a:pt x="4386" y="0"/>
                  <a:pt x="6198" y="0"/>
                  <a:pt x="6198" y="0"/>
                </a:cubicBezTo>
                <a:close/>
                <a:moveTo>
                  <a:pt x="8945" y="0"/>
                </a:moveTo>
                <a:lnTo>
                  <a:pt x="8012" y="4695"/>
                </a:lnTo>
                <a:lnTo>
                  <a:pt x="8007" y="4695"/>
                </a:lnTo>
                <a:lnTo>
                  <a:pt x="8007" y="5650"/>
                </a:lnTo>
                <a:cubicBezTo>
                  <a:pt x="8007" y="6657"/>
                  <a:pt x="7229" y="7475"/>
                  <a:pt x="6269" y="7475"/>
                </a:cubicBezTo>
                <a:cubicBezTo>
                  <a:pt x="5309" y="7475"/>
                  <a:pt x="4530" y="6657"/>
                  <a:pt x="4530" y="5650"/>
                </a:cubicBezTo>
                <a:lnTo>
                  <a:pt x="4530" y="4695"/>
                </a:lnTo>
                <a:lnTo>
                  <a:pt x="7196" y="0"/>
                </a:lnTo>
                <a:cubicBezTo>
                  <a:pt x="7196" y="0"/>
                  <a:pt x="8945" y="0"/>
                  <a:pt x="8945" y="0"/>
                </a:cubicBezTo>
                <a:close/>
                <a:moveTo>
                  <a:pt x="1579" y="8667"/>
                </a:moveTo>
                <a:lnTo>
                  <a:pt x="1579" y="21599"/>
                </a:lnTo>
                <a:lnTo>
                  <a:pt x="9043" y="21599"/>
                </a:lnTo>
                <a:lnTo>
                  <a:pt x="9043" y="19398"/>
                </a:lnTo>
                <a:lnTo>
                  <a:pt x="3676" y="19398"/>
                </a:lnTo>
                <a:lnTo>
                  <a:pt x="3676" y="10868"/>
                </a:lnTo>
                <a:lnTo>
                  <a:pt x="17975" y="10868"/>
                </a:lnTo>
                <a:lnTo>
                  <a:pt x="17973" y="21599"/>
                </a:lnTo>
                <a:lnTo>
                  <a:pt x="20073" y="21599"/>
                </a:lnTo>
                <a:lnTo>
                  <a:pt x="20073" y="8667"/>
                </a:lnTo>
                <a:cubicBezTo>
                  <a:pt x="20073" y="8667"/>
                  <a:pt x="1579" y="8667"/>
                  <a:pt x="1579" y="8667"/>
                </a:cubicBezTo>
                <a:close/>
                <a:moveTo>
                  <a:pt x="16400" y="12556"/>
                </a:moveTo>
                <a:lnTo>
                  <a:pt x="16400" y="21599"/>
                </a:lnTo>
                <a:lnTo>
                  <a:pt x="10616" y="21599"/>
                </a:lnTo>
                <a:lnTo>
                  <a:pt x="10616" y="12556"/>
                </a:lnTo>
                <a:cubicBezTo>
                  <a:pt x="10616" y="12556"/>
                  <a:pt x="16400" y="12556"/>
                  <a:pt x="16400" y="12556"/>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50" name="AutoShape 47"/>
          <p:cNvSpPr>
            <a:spLocks/>
          </p:cNvSpPr>
          <p:nvPr/>
        </p:nvSpPr>
        <p:spPr bwMode="auto">
          <a:xfrm>
            <a:off x="8851900" y="9774238"/>
            <a:ext cx="939800" cy="939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6089" y="0"/>
                </a:moveTo>
                <a:cubicBezTo>
                  <a:pt x="8890" y="0"/>
                  <a:pt x="10227" y="3305"/>
                  <a:pt x="10891" y="4753"/>
                </a:cubicBezTo>
                <a:cubicBezTo>
                  <a:pt x="10891" y="4753"/>
                  <a:pt x="8103" y="4753"/>
                  <a:pt x="6111" y="4753"/>
                </a:cubicBezTo>
                <a:cubicBezTo>
                  <a:pt x="2791" y="4753"/>
                  <a:pt x="2756" y="0"/>
                  <a:pt x="6089" y="0"/>
                </a:cubicBezTo>
                <a:close/>
                <a:moveTo>
                  <a:pt x="6561" y="1572"/>
                </a:moveTo>
                <a:cubicBezTo>
                  <a:pt x="5448" y="1572"/>
                  <a:pt x="5395" y="3443"/>
                  <a:pt x="6846" y="3443"/>
                </a:cubicBezTo>
                <a:lnTo>
                  <a:pt x="8787" y="3443"/>
                </a:lnTo>
                <a:cubicBezTo>
                  <a:pt x="8085" y="2376"/>
                  <a:pt x="7420" y="1572"/>
                  <a:pt x="6561" y="1572"/>
                </a:cubicBezTo>
                <a:close/>
                <a:moveTo>
                  <a:pt x="15694" y="0"/>
                </a:moveTo>
                <a:cubicBezTo>
                  <a:pt x="19026" y="0"/>
                  <a:pt x="18991" y="4753"/>
                  <a:pt x="15671" y="4753"/>
                </a:cubicBezTo>
                <a:cubicBezTo>
                  <a:pt x="13678" y="4753"/>
                  <a:pt x="10891" y="4753"/>
                  <a:pt x="10891" y="4753"/>
                </a:cubicBezTo>
                <a:cubicBezTo>
                  <a:pt x="11556" y="3305"/>
                  <a:pt x="12892" y="0"/>
                  <a:pt x="15694" y="0"/>
                </a:cubicBezTo>
                <a:close/>
                <a:moveTo>
                  <a:pt x="12995" y="3443"/>
                </a:moveTo>
                <a:lnTo>
                  <a:pt x="14937" y="3443"/>
                </a:lnTo>
                <a:cubicBezTo>
                  <a:pt x="16387" y="3443"/>
                  <a:pt x="16334" y="1572"/>
                  <a:pt x="15222" y="1572"/>
                </a:cubicBezTo>
                <a:cubicBezTo>
                  <a:pt x="14362" y="1572"/>
                  <a:pt x="13698" y="2376"/>
                  <a:pt x="12995" y="3443"/>
                </a:cubicBezTo>
                <a:close/>
                <a:moveTo>
                  <a:pt x="12110" y="5802"/>
                </a:moveTo>
                <a:lnTo>
                  <a:pt x="12110" y="9314"/>
                </a:lnTo>
                <a:lnTo>
                  <a:pt x="21600" y="9314"/>
                </a:lnTo>
                <a:lnTo>
                  <a:pt x="21600" y="5802"/>
                </a:lnTo>
                <a:cubicBezTo>
                  <a:pt x="21600" y="5802"/>
                  <a:pt x="12110" y="5802"/>
                  <a:pt x="12110" y="5802"/>
                </a:cubicBezTo>
                <a:close/>
                <a:moveTo>
                  <a:pt x="12110" y="21600"/>
                </a:moveTo>
                <a:lnTo>
                  <a:pt x="20649" y="21600"/>
                </a:lnTo>
                <a:lnTo>
                  <a:pt x="20649" y="10887"/>
                </a:lnTo>
                <a:lnTo>
                  <a:pt x="12110" y="10887"/>
                </a:lnTo>
                <a:cubicBezTo>
                  <a:pt x="12110" y="10887"/>
                  <a:pt x="12110" y="21600"/>
                  <a:pt x="12110" y="21600"/>
                </a:cubicBezTo>
                <a:close/>
                <a:moveTo>
                  <a:pt x="9489" y="5802"/>
                </a:moveTo>
                <a:lnTo>
                  <a:pt x="0" y="5802"/>
                </a:lnTo>
                <a:lnTo>
                  <a:pt x="0" y="9314"/>
                </a:lnTo>
                <a:lnTo>
                  <a:pt x="9489" y="9314"/>
                </a:lnTo>
                <a:cubicBezTo>
                  <a:pt x="9489" y="9314"/>
                  <a:pt x="9489" y="5802"/>
                  <a:pt x="9489" y="5802"/>
                </a:cubicBezTo>
                <a:close/>
                <a:moveTo>
                  <a:pt x="9489" y="21600"/>
                </a:moveTo>
                <a:lnTo>
                  <a:pt x="949" y="21600"/>
                </a:lnTo>
                <a:lnTo>
                  <a:pt x="949" y="10887"/>
                </a:lnTo>
                <a:lnTo>
                  <a:pt x="9489" y="10887"/>
                </a:lnTo>
                <a:cubicBezTo>
                  <a:pt x="9489" y="10887"/>
                  <a:pt x="9489" y="21600"/>
                  <a:pt x="9489" y="21600"/>
                </a:cubicBezTo>
                <a:close/>
              </a:path>
            </a:pathLst>
          </a:custGeom>
          <a:solidFill>
            <a:srgbClr val="FFFFFF"/>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sp>
        <p:nvSpPr>
          <p:cNvPr id="51" name="AutoShape 18"/>
          <p:cNvSpPr>
            <a:spLocks/>
          </p:cNvSpPr>
          <p:nvPr/>
        </p:nvSpPr>
        <p:spPr bwMode="auto">
          <a:xfrm>
            <a:off x="17482818" y="975194"/>
            <a:ext cx="5727700" cy="15875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200" dirty="0" smtClean="0">
                <a:solidFill>
                  <a:srgbClr val="333333"/>
                </a:solidFill>
                <a:latin typeface="Lato Light" panose="020F0302020204030203" pitchFamily="34" charset="0"/>
                <a:sym typeface="Lato Light" panose="020F0302020204030203" pitchFamily="34" charset="0"/>
              </a:rPr>
              <a:t>Multi Platform, for Android, iPhone and Windows.</a:t>
            </a:r>
            <a:endParaRPr lang="en-US" dirty="0"/>
          </a:p>
        </p:txBody>
      </p:sp>
      <p:sp>
        <p:nvSpPr>
          <p:cNvPr id="54" name="AutoShape 16"/>
          <p:cNvSpPr>
            <a:spLocks/>
          </p:cNvSpPr>
          <p:nvPr/>
        </p:nvSpPr>
        <p:spPr bwMode="auto">
          <a:xfrm>
            <a:off x="15776932" y="1241376"/>
            <a:ext cx="1016000" cy="927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649" y="11131"/>
                </a:moveTo>
                <a:cubicBezTo>
                  <a:pt x="17574" y="13268"/>
                  <a:pt x="16776" y="15264"/>
                  <a:pt x="15383" y="16785"/>
                </a:cubicBezTo>
                <a:cubicBezTo>
                  <a:pt x="13918" y="18383"/>
                  <a:pt x="11970" y="19265"/>
                  <a:pt x="9898" y="19265"/>
                </a:cubicBezTo>
                <a:cubicBezTo>
                  <a:pt x="7825" y="19265"/>
                  <a:pt x="5877" y="18383"/>
                  <a:pt x="4412" y="16785"/>
                </a:cubicBezTo>
                <a:cubicBezTo>
                  <a:pt x="2947" y="15187"/>
                  <a:pt x="2139" y="13060"/>
                  <a:pt x="2139" y="10800"/>
                </a:cubicBezTo>
                <a:cubicBezTo>
                  <a:pt x="2139" y="8539"/>
                  <a:pt x="2947" y="6413"/>
                  <a:pt x="4412" y="4814"/>
                </a:cubicBezTo>
                <a:cubicBezTo>
                  <a:pt x="5877" y="3216"/>
                  <a:pt x="7825" y="2335"/>
                  <a:pt x="9898" y="2335"/>
                </a:cubicBezTo>
                <a:cubicBezTo>
                  <a:pt x="11572" y="2335"/>
                  <a:pt x="13165" y="2910"/>
                  <a:pt x="14488" y="3974"/>
                </a:cubicBezTo>
                <a:lnTo>
                  <a:pt x="16015" y="2309"/>
                </a:lnTo>
                <a:cubicBezTo>
                  <a:pt x="14331" y="863"/>
                  <a:pt x="12206" y="0"/>
                  <a:pt x="9898" y="0"/>
                </a:cubicBezTo>
                <a:cubicBezTo>
                  <a:pt x="4431" y="0"/>
                  <a:pt x="0" y="4836"/>
                  <a:pt x="0" y="10800"/>
                </a:cubicBezTo>
                <a:cubicBezTo>
                  <a:pt x="0" y="16765"/>
                  <a:pt x="4431" y="21600"/>
                  <a:pt x="9898" y="21600"/>
                </a:cubicBezTo>
                <a:cubicBezTo>
                  <a:pt x="15364" y="21600"/>
                  <a:pt x="19795" y="16765"/>
                  <a:pt x="19795" y="10800"/>
                </a:cubicBezTo>
                <a:cubicBezTo>
                  <a:pt x="19795" y="10168"/>
                  <a:pt x="19746" y="9550"/>
                  <a:pt x="19650" y="8948"/>
                </a:cubicBezTo>
                <a:cubicBezTo>
                  <a:pt x="19650" y="8948"/>
                  <a:pt x="17649" y="11131"/>
                  <a:pt x="17649" y="11131"/>
                </a:cubicBezTo>
                <a:close/>
                <a:moveTo>
                  <a:pt x="21600" y="4344"/>
                </a:moveTo>
                <a:lnTo>
                  <a:pt x="10561" y="16389"/>
                </a:lnTo>
                <a:lnTo>
                  <a:pt x="4479" y="9750"/>
                </a:lnTo>
                <a:lnTo>
                  <a:pt x="7069" y="6925"/>
                </a:lnTo>
                <a:lnTo>
                  <a:pt x="10561" y="10736"/>
                </a:lnTo>
                <a:lnTo>
                  <a:pt x="19008" y="1519"/>
                </a:lnTo>
                <a:cubicBezTo>
                  <a:pt x="19008" y="1519"/>
                  <a:pt x="21600" y="4344"/>
                  <a:pt x="21600" y="4344"/>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C0C0C0"/>
                </a:outerShdw>
              </a:effectLst>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3863300" y="13195300"/>
            <a:ext cx="304800" cy="304800"/>
          </a:xfrm>
          <a:prstGeom prst="rect">
            <a:avLst/>
          </a:prstGeom>
        </p:spPr>
      </p:pic>
    </p:spTree>
  </p:cSld>
  <p:clrMapOvr>
    <a:masterClrMapping/>
  </p:clrMapOvr>
  <p:transition spd="med" advTm="79827"/>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1" name="AutoShape 1"/>
          <p:cNvSpPr>
            <a:spLocks/>
          </p:cNvSpPr>
          <p:nvPr/>
        </p:nvSpPr>
        <p:spPr bwMode="auto">
          <a:xfrm>
            <a:off x="1379538" y="844550"/>
            <a:ext cx="9948366"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Market overview</a:t>
            </a:r>
            <a:endParaRPr lang="en-US" dirty="0"/>
          </a:p>
        </p:txBody>
      </p:sp>
      <p:sp>
        <p:nvSpPr>
          <p:cNvPr id="76802" name="AutoShape 2"/>
          <p:cNvSpPr>
            <a:spLocks/>
          </p:cNvSpPr>
          <p:nvPr/>
        </p:nvSpPr>
        <p:spPr bwMode="auto">
          <a:xfrm>
            <a:off x="1484313" y="8039100"/>
            <a:ext cx="7569200" cy="762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4400" b="1" dirty="0">
                <a:solidFill>
                  <a:srgbClr val="4D4D4D"/>
                </a:solidFill>
                <a:latin typeface="Aleo" panose="020F0502020204030203" pitchFamily="34" charset="0"/>
                <a:ea typeface="Aleo Regular" charset="0"/>
                <a:cs typeface="Aleo Regular" charset="0"/>
                <a:sym typeface="Aleo Regular" charset="0"/>
              </a:rPr>
              <a:t>Market opportunity</a:t>
            </a:r>
            <a:endParaRPr lang="en-US" dirty="0"/>
          </a:p>
        </p:txBody>
      </p:sp>
      <p:sp>
        <p:nvSpPr>
          <p:cNvPr id="76803" name="AutoShape 3"/>
          <p:cNvSpPr>
            <a:spLocks/>
          </p:cNvSpPr>
          <p:nvPr/>
        </p:nvSpPr>
        <p:spPr bwMode="auto">
          <a:xfrm>
            <a:off x="17272000" y="1039813"/>
            <a:ext cx="6043613" cy="60452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38475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04" name="AutoShape 4"/>
          <p:cNvSpPr>
            <a:spLocks/>
          </p:cNvSpPr>
          <p:nvPr/>
        </p:nvSpPr>
        <p:spPr bwMode="auto">
          <a:xfrm>
            <a:off x="19653250" y="2659063"/>
            <a:ext cx="3641725" cy="4300537"/>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599" y="18552"/>
                  <a:pt x="20439" y="5212"/>
                </a:cubicBezTo>
                <a:lnTo>
                  <a:pt x="12207" y="0"/>
                </a:lnTo>
                <a:lnTo>
                  <a:pt x="0" y="17019"/>
                </a:lnTo>
                <a:close/>
              </a:path>
            </a:pathLst>
          </a:custGeom>
          <a:solidFill>
            <a:srgbClr val="2E425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76805" name="AutoShape 5"/>
          <p:cNvSpPr>
            <a:spLocks/>
          </p:cNvSpPr>
          <p:nvPr/>
        </p:nvSpPr>
        <p:spPr bwMode="auto">
          <a:xfrm>
            <a:off x="18186400" y="1955800"/>
            <a:ext cx="4168775" cy="4168775"/>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42596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06" name="AutoShape 6"/>
          <p:cNvSpPr>
            <a:spLocks/>
          </p:cNvSpPr>
          <p:nvPr/>
        </p:nvSpPr>
        <p:spPr bwMode="auto">
          <a:xfrm>
            <a:off x="16141700" y="8039100"/>
            <a:ext cx="4762500" cy="47625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7C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07" name="AutoShape 7"/>
          <p:cNvSpPr>
            <a:spLocks/>
          </p:cNvSpPr>
          <p:nvPr/>
        </p:nvSpPr>
        <p:spPr bwMode="auto">
          <a:xfrm>
            <a:off x="9294813" y="1547813"/>
            <a:ext cx="9094787" cy="909478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89C3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08" name="AutoShape 8"/>
          <p:cNvSpPr>
            <a:spLocks/>
          </p:cNvSpPr>
          <p:nvPr/>
        </p:nvSpPr>
        <p:spPr bwMode="auto">
          <a:xfrm>
            <a:off x="12877800" y="3983038"/>
            <a:ext cx="5478463" cy="6469062"/>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599"/>
                </a:lnTo>
                <a:cubicBezTo>
                  <a:pt x="8317" y="21599"/>
                  <a:pt x="21599" y="18552"/>
                  <a:pt x="20439" y="5212"/>
                </a:cubicBezTo>
                <a:lnTo>
                  <a:pt x="12207" y="0"/>
                </a:lnTo>
                <a:lnTo>
                  <a:pt x="0" y="17019"/>
                </a:lnTo>
                <a:close/>
              </a:path>
            </a:pathLst>
          </a:custGeom>
          <a:solidFill>
            <a:srgbClr val="E0872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76809" name="AutoShape 9"/>
          <p:cNvSpPr>
            <a:spLocks/>
          </p:cNvSpPr>
          <p:nvPr/>
        </p:nvSpPr>
        <p:spPr bwMode="auto">
          <a:xfrm>
            <a:off x="10672763" y="2925763"/>
            <a:ext cx="6269037" cy="6269037"/>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8"/>
                  <a:pt x="6724" y="20638"/>
                  <a:pt x="2881" y="16796"/>
                </a:cubicBezTo>
                <a:cubicBezTo>
                  <a:pt x="-961" y="12953"/>
                  <a:pt x="-961" y="6724"/>
                  <a:pt x="2881" y="2881"/>
                </a:cubicBezTo>
                <a:cubicBezTo>
                  <a:pt x="6724" y="-961"/>
                  <a:pt x="12953" y="-961"/>
                  <a:pt x="16796" y="2881"/>
                </a:cubicBezTo>
              </a:path>
            </a:pathLst>
          </a:custGeom>
          <a:solidFill>
            <a:srgbClr val="EAAD5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10" name="AutoShape 10"/>
          <p:cNvSpPr>
            <a:spLocks/>
          </p:cNvSpPr>
          <p:nvPr/>
        </p:nvSpPr>
        <p:spPr bwMode="auto">
          <a:xfrm>
            <a:off x="18016538" y="9313863"/>
            <a:ext cx="2870200" cy="3387725"/>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599"/>
                </a:lnTo>
                <a:cubicBezTo>
                  <a:pt x="8317" y="21599"/>
                  <a:pt x="21599" y="18552"/>
                  <a:pt x="20439" y="5212"/>
                </a:cubicBezTo>
                <a:lnTo>
                  <a:pt x="12207" y="0"/>
                </a:lnTo>
                <a:lnTo>
                  <a:pt x="0" y="17019"/>
                </a:lnTo>
                <a:close/>
              </a:path>
            </a:pathLst>
          </a:custGeom>
          <a:solidFill>
            <a:srgbClr val="68345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76811" name="AutoShape 11"/>
          <p:cNvSpPr>
            <a:spLocks/>
          </p:cNvSpPr>
          <p:nvPr/>
        </p:nvSpPr>
        <p:spPr bwMode="auto">
          <a:xfrm>
            <a:off x="16862425" y="8759825"/>
            <a:ext cx="3282950" cy="328295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8D447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76812" name="AutoShape 12"/>
          <p:cNvSpPr>
            <a:spLocks/>
          </p:cNvSpPr>
          <p:nvPr/>
        </p:nvSpPr>
        <p:spPr bwMode="auto">
          <a:xfrm>
            <a:off x="1485900" y="9144000"/>
            <a:ext cx="7569200" cy="3454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Australians spend a lot of money on keeping their canine family member happy.</a:t>
            </a:r>
          </a:p>
          <a:p>
            <a:pPr algn="l"/>
            <a:endPar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endParaRPr>
          </a:p>
          <a:p>
            <a:pPr algn="l"/>
            <a:r>
              <a:rPr lang="en-US" sz="3600" dirty="0" smtClean="0">
                <a:solidFill>
                  <a:srgbClr val="4D4D4D"/>
                </a:solidFill>
                <a:latin typeface="Lato Light" panose="020F0302020204030203" pitchFamily="34" charset="0"/>
                <a:sym typeface="Lato Light" panose="020F0302020204030203" pitchFamily="34" charset="0"/>
              </a:rPr>
              <a:t>How do we get in on the action?</a:t>
            </a:r>
            <a:endParaRPr lang="en-US" dirty="0"/>
          </a:p>
        </p:txBody>
      </p:sp>
      <p:sp>
        <p:nvSpPr>
          <p:cNvPr id="76813" name="AutoShape 13"/>
          <p:cNvSpPr>
            <a:spLocks/>
          </p:cNvSpPr>
          <p:nvPr/>
        </p:nvSpPr>
        <p:spPr bwMode="auto">
          <a:xfrm>
            <a:off x="18100849" y="2114552"/>
            <a:ext cx="4385914" cy="3482974"/>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6600" b="1" dirty="0" smtClean="0">
                <a:solidFill>
                  <a:srgbClr val="FFFFFF"/>
                </a:solidFill>
                <a:latin typeface="Aleo" panose="020F0502020204030203" pitchFamily="34" charset="0"/>
                <a:ea typeface="Aleo Regular" charset="0"/>
                <a:cs typeface="Aleo Regular" charset="0"/>
                <a:sym typeface="Aleo Regular" charset="0"/>
              </a:rPr>
              <a:t>92%</a:t>
            </a:r>
          </a:p>
          <a:p>
            <a:r>
              <a:rPr lang="en-US" sz="4800" b="1" dirty="0" smtClean="0">
                <a:solidFill>
                  <a:srgbClr val="FFFFFF"/>
                </a:solidFill>
                <a:latin typeface="Aleo" panose="020F0502020204030203" pitchFamily="34" charset="0"/>
                <a:ea typeface="Aleo Regular" charset="0"/>
                <a:cs typeface="Aleo Regular" charset="0"/>
                <a:sym typeface="Aleo Regular" charset="0"/>
              </a:rPr>
              <a:t>have a</a:t>
            </a:r>
          </a:p>
          <a:p>
            <a:r>
              <a:rPr lang="en-US" sz="4800" b="1" dirty="0" smtClean="0">
                <a:solidFill>
                  <a:srgbClr val="FFFFFF"/>
                </a:solidFill>
                <a:latin typeface="Aleo" panose="020F0502020204030203" pitchFamily="34" charset="0"/>
                <a:ea typeface="Aleo Regular" charset="0"/>
                <a:cs typeface="Aleo Regular" charset="0"/>
                <a:sym typeface="Aleo Regular" charset="0"/>
              </a:rPr>
              <a:t>smartphone</a:t>
            </a:r>
            <a:endParaRPr lang="en-US" dirty="0"/>
          </a:p>
        </p:txBody>
      </p:sp>
      <p:sp>
        <p:nvSpPr>
          <p:cNvPr id="76814" name="AutoShape 14"/>
          <p:cNvSpPr>
            <a:spLocks/>
          </p:cNvSpPr>
          <p:nvPr/>
        </p:nvSpPr>
        <p:spPr bwMode="auto">
          <a:xfrm>
            <a:off x="10544002" y="4432300"/>
            <a:ext cx="6596410" cy="3378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11500" b="1" dirty="0" smtClean="0">
                <a:solidFill>
                  <a:srgbClr val="FFFFFF"/>
                </a:solidFill>
                <a:latin typeface="Aleo" panose="020F0502020204030203" pitchFamily="34" charset="0"/>
                <a:ea typeface="Aleo Regular" charset="0"/>
                <a:cs typeface="Aleo Regular" charset="0"/>
                <a:sym typeface="Aleo Regular" charset="0"/>
              </a:rPr>
              <a:t>$3.6B </a:t>
            </a:r>
          </a:p>
          <a:p>
            <a:r>
              <a:rPr lang="en-US" sz="7200" b="1" dirty="0" smtClean="0">
                <a:solidFill>
                  <a:srgbClr val="FFFFFF"/>
                </a:solidFill>
                <a:latin typeface="Aleo" panose="020F0502020204030203" pitchFamily="34" charset="0"/>
                <a:ea typeface="Aleo Regular" charset="0"/>
                <a:cs typeface="Aleo Regular" charset="0"/>
                <a:sym typeface="Aleo Regular" charset="0"/>
              </a:rPr>
              <a:t>spent on dogs in 2009</a:t>
            </a:r>
            <a:endParaRPr lang="en-US" sz="7200" b="1" dirty="0">
              <a:solidFill>
                <a:srgbClr val="FFFFFF"/>
              </a:solidFill>
              <a:latin typeface="Aleo" panose="020F0502020204030203" pitchFamily="34" charset="0"/>
              <a:ea typeface="Aleo Regular" charset="0"/>
              <a:cs typeface="Aleo Regular" charset="0"/>
              <a:sym typeface="Aleo Regular" charset="0"/>
            </a:endParaRPr>
          </a:p>
          <a:p>
            <a:endParaRPr lang="en-US" dirty="0"/>
          </a:p>
        </p:txBody>
      </p:sp>
      <p:sp>
        <p:nvSpPr>
          <p:cNvPr id="76815" name="AutoShape 15"/>
          <p:cNvSpPr>
            <a:spLocks/>
          </p:cNvSpPr>
          <p:nvPr/>
        </p:nvSpPr>
        <p:spPr bwMode="auto">
          <a:xfrm>
            <a:off x="17160552" y="9531350"/>
            <a:ext cx="2636837" cy="1778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8000" b="1" dirty="0" smtClean="0">
                <a:solidFill>
                  <a:srgbClr val="FFFFFF"/>
                </a:solidFill>
                <a:latin typeface="Aleo" panose="020F0502020204030203" pitchFamily="34" charset="0"/>
                <a:ea typeface="Aleo Regular" charset="0"/>
                <a:cs typeface="Aleo Regular" charset="0"/>
                <a:sym typeface="Aleo Regular" charset="0"/>
              </a:rPr>
              <a:t>3.4</a:t>
            </a:r>
            <a:r>
              <a:rPr lang="en-US" sz="3600" b="1" dirty="0" smtClean="0">
                <a:solidFill>
                  <a:srgbClr val="FFFFFF"/>
                </a:solidFill>
                <a:latin typeface="Aleo" panose="020F0502020204030203" pitchFamily="34" charset="0"/>
                <a:ea typeface="Aleo Regular" charset="0"/>
                <a:cs typeface="Aleo Regular" charset="0"/>
                <a:sym typeface="Aleo Regular" charset="0"/>
              </a:rPr>
              <a:t/>
            </a:r>
            <a:br>
              <a:rPr lang="en-US" sz="3600" b="1" dirty="0" smtClean="0">
                <a:solidFill>
                  <a:srgbClr val="FFFFFF"/>
                </a:solidFill>
                <a:latin typeface="Aleo" panose="020F0502020204030203" pitchFamily="34" charset="0"/>
                <a:ea typeface="Aleo Regular" charset="0"/>
                <a:cs typeface="Aleo Regular" charset="0"/>
                <a:sym typeface="Aleo Regular" charset="0"/>
              </a:rPr>
            </a:br>
            <a:r>
              <a:rPr lang="en-US" sz="3600" b="1" dirty="0" smtClean="0">
                <a:solidFill>
                  <a:srgbClr val="FFFFFF"/>
                </a:solidFill>
                <a:latin typeface="Aleo" panose="020F0502020204030203" pitchFamily="34" charset="0"/>
                <a:ea typeface="Aleo Regular" charset="0"/>
                <a:cs typeface="Aleo Regular" charset="0"/>
                <a:sym typeface="Aleo Regular" charset="0"/>
              </a:rPr>
              <a:t>million</a:t>
            </a:r>
            <a:br>
              <a:rPr lang="en-US" sz="3600" b="1" dirty="0" smtClean="0">
                <a:solidFill>
                  <a:srgbClr val="FFFFFF"/>
                </a:solidFill>
                <a:latin typeface="Aleo" panose="020F0502020204030203" pitchFamily="34" charset="0"/>
                <a:ea typeface="Aleo Regular" charset="0"/>
                <a:cs typeface="Aleo Regular" charset="0"/>
                <a:sym typeface="Aleo Regular" charset="0"/>
              </a:rPr>
            </a:br>
            <a:r>
              <a:rPr lang="en-US" sz="3600" b="1" dirty="0" smtClean="0">
                <a:solidFill>
                  <a:srgbClr val="FFFFFF"/>
                </a:solidFill>
                <a:latin typeface="Aleo" panose="020F0502020204030203" pitchFamily="34" charset="0"/>
                <a:ea typeface="Aleo Regular" charset="0"/>
                <a:cs typeface="Aleo Regular" charset="0"/>
                <a:sym typeface="Aleo Regular" charset="0"/>
              </a:rPr>
              <a:t>dogs</a:t>
            </a: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3863300" y="13195300"/>
            <a:ext cx="304800" cy="304800"/>
          </a:xfrm>
          <a:prstGeom prst="rect">
            <a:avLst/>
          </a:prstGeom>
        </p:spPr>
      </p:pic>
    </p:spTree>
  </p:cSld>
  <p:clrMapOvr>
    <a:masterClrMapping/>
  </p:clrMapOvr>
  <p:transition spd="med" advTm="3801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89" name="AutoShape 1"/>
          <p:cNvSpPr>
            <a:spLocks/>
          </p:cNvSpPr>
          <p:nvPr/>
        </p:nvSpPr>
        <p:spPr bwMode="auto">
          <a:xfrm>
            <a:off x="208534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0" name="AutoShape 2"/>
          <p:cNvSpPr>
            <a:spLocks/>
          </p:cNvSpPr>
          <p:nvPr/>
        </p:nvSpPr>
        <p:spPr bwMode="auto">
          <a:xfrm>
            <a:off x="206613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1" name="AutoShape 3"/>
          <p:cNvSpPr>
            <a:spLocks/>
          </p:cNvSpPr>
          <p:nvPr/>
        </p:nvSpPr>
        <p:spPr bwMode="auto">
          <a:xfrm>
            <a:off x="201168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2" name="AutoShape 4"/>
          <p:cNvSpPr>
            <a:spLocks/>
          </p:cNvSpPr>
          <p:nvPr/>
        </p:nvSpPr>
        <p:spPr bwMode="auto">
          <a:xfrm>
            <a:off x="199247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3" name="AutoShape 5"/>
          <p:cNvSpPr>
            <a:spLocks/>
          </p:cNvSpPr>
          <p:nvPr/>
        </p:nvSpPr>
        <p:spPr bwMode="auto">
          <a:xfrm>
            <a:off x="194183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4" name="AutoShape 6"/>
          <p:cNvSpPr>
            <a:spLocks/>
          </p:cNvSpPr>
          <p:nvPr/>
        </p:nvSpPr>
        <p:spPr bwMode="auto">
          <a:xfrm>
            <a:off x="192262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5" name="AutoShape 7"/>
          <p:cNvSpPr>
            <a:spLocks/>
          </p:cNvSpPr>
          <p:nvPr/>
        </p:nvSpPr>
        <p:spPr bwMode="auto">
          <a:xfrm>
            <a:off x="186817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6" name="AutoShape 8"/>
          <p:cNvSpPr>
            <a:spLocks/>
          </p:cNvSpPr>
          <p:nvPr/>
        </p:nvSpPr>
        <p:spPr bwMode="auto">
          <a:xfrm>
            <a:off x="184896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7" name="AutoShape 9"/>
          <p:cNvSpPr>
            <a:spLocks/>
          </p:cNvSpPr>
          <p:nvPr/>
        </p:nvSpPr>
        <p:spPr bwMode="auto">
          <a:xfrm>
            <a:off x="179578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8" name="AutoShape 10"/>
          <p:cNvSpPr>
            <a:spLocks/>
          </p:cNvSpPr>
          <p:nvPr/>
        </p:nvSpPr>
        <p:spPr bwMode="auto">
          <a:xfrm>
            <a:off x="177657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699" name="AutoShape 11"/>
          <p:cNvSpPr>
            <a:spLocks/>
          </p:cNvSpPr>
          <p:nvPr/>
        </p:nvSpPr>
        <p:spPr bwMode="auto">
          <a:xfrm>
            <a:off x="172212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0" name="AutoShape 12"/>
          <p:cNvSpPr>
            <a:spLocks/>
          </p:cNvSpPr>
          <p:nvPr/>
        </p:nvSpPr>
        <p:spPr bwMode="auto">
          <a:xfrm>
            <a:off x="170291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1" name="AutoShape 13"/>
          <p:cNvSpPr>
            <a:spLocks/>
          </p:cNvSpPr>
          <p:nvPr/>
        </p:nvSpPr>
        <p:spPr bwMode="auto">
          <a:xfrm>
            <a:off x="165227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2" name="AutoShape 14"/>
          <p:cNvSpPr>
            <a:spLocks/>
          </p:cNvSpPr>
          <p:nvPr/>
        </p:nvSpPr>
        <p:spPr bwMode="auto">
          <a:xfrm>
            <a:off x="163306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3" name="AutoShape 15"/>
          <p:cNvSpPr>
            <a:spLocks/>
          </p:cNvSpPr>
          <p:nvPr/>
        </p:nvSpPr>
        <p:spPr bwMode="auto">
          <a:xfrm>
            <a:off x="157861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4" name="AutoShape 16"/>
          <p:cNvSpPr>
            <a:spLocks/>
          </p:cNvSpPr>
          <p:nvPr/>
        </p:nvSpPr>
        <p:spPr bwMode="auto">
          <a:xfrm>
            <a:off x="155940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5" name="AutoShape 17"/>
          <p:cNvSpPr>
            <a:spLocks/>
          </p:cNvSpPr>
          <p:nvPr/>
        </p:nvSpPr>
        <p:spPr bwMode="auto">
          <a:xfrm>
            <a:off x="150622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6" name="AutoShape 18"/>
          <p:cNvSpPr>
            <a:spLocks/>
          </p:cNvSpPr>
          <p:nvPr/>
        </p:nvSpPr>
        <p:spPr bwMode="auto">
          <a:xfrm>
            <a:off x="148701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7" name="AutoShape 19"/>
          <p:cNvSpPr>
            <a:spLocks/>
          </p:cNvSpPr>
          <p:nvPr/>
        </p:nvSpPr>
        <p:spPr bwMode="auto">
          <a:xfrm>
            <a:off x="14325600" y="85217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8" name="AutoShape 20"/>
          <p:cNvSpPr>
            <a:spLocks/>
          </p:cNvSpPr>
          <p:nvPr/>
        </p:nvSpPr>
        <p:spPr bwMode="auto">
          <a:xfrm>
            <a:off x="14133513" y="87741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09" name="AutoShape 21"/>
          <p:cNvSpPr>
            <a:spLocks/>
          </p:cNvSpPr>
          <p:nvPr/>
        </p:nvSpPr>
        <p:spPr bwMode="auto">
          <a:xfrm>
            <a:off x="208407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0" name="AutoShape 22"/>
          <p:cNvSpPr>
            <a:spLocks/>
          </p:cNvSpPr>
          <p:nvPr/>
        </p:nvSpPr>
        <p:spPr bwMode="auto">
          <a:xfrm>
            <a:off x="206486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1" name="AutoShape 23"/>
          <p:cNvSpPr>
            <a:spLocks/>
          </p:cNvSpPr>
          <p:nvPr/>
        </p:nvSpPr>
        <p:spPr bwMode="auto">
          <a:xfrm>
            <a:off x="201041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2" name="AutoShape 24"/>
          <p:cNvSpPr>
            <a:spLocks/>
          </p:cNvSpPr>
          <p:nvPr/>
        </p:nvSpPr>
        <p:spPr bwMode="auto">
          <a:xfrm>
            <a:off x="199120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3" name="AutoShape 25"/>
          <p:cNvSpPr>
            <a:spLocks/>
          </p:cNvSpPr>
          <p:nvPr/>
        </p:nvSpPr>
        <p:spPr bwMode="auto">
          <a:xfrm>
            <a:off x="194056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4" name="AutoShape 26"/>
          <p:cNvSpPr>
            <a:spLocks/>
          </p:cNvSpPr>
          <p:nvPr/>
        </p:nvSpPr>
        <p:spPr bwMode="auto">
          <a:xfrm>
            <a:off x="192135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5" name="AutoShape 27"/>
          <p:cNvSpPr>
            <a:spLocks/>
          </p:cNvSpPr>
          <p:nvPr/>
        </p:nvSpPr>
        <p:spPr bwMode="auto">
          <a:xfrm>
            <a:off x="186690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6" name="AutoShape 28"/>
          <p:cNvSpPr>
            <a:spLocks/>
          </p:cNvSpPr>
          <p:nvPr/>
        </p:nvSpPr>
        <p:spPr bwMode="auto">
          <a:xfrm>
            <a:off x="184769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7" name="AutoShape 29"/>
          <p:cNvSpPr>
            <a:spLocks/>
          </p:cNvSpPr>
          <p:nvPr/>
        </p:nvSpPr>
        <p:spPr bwMode="auto">
          <a:xfrm>
            <a:off x="179451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8" name="AutoShape 30"/>
          <p:cNvSpPr>
            <a:spLocks/>
          </p:cNvSpPr>
          <p:nvPr/>
        </p:nvSpPr>
        <p:spPr bwMode="auto">
          <a:xfrm>
            <a:off x="177530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19" name="AutoShape 31"/>
          <p:cNvSpPr>
            <a:spLocks/>
          </p:cNvSpPr>
          <p:nvPr/>
        </p:nvSpPr>
        <p:spPr bwMode="auto">
          <a:xfrm>
            <a:off x="172085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0" name="AutoShape 32"/>
          <p:cNvSpPr>
            <a:spLocks/>
          </p:cNvSpPr>
          <p:nvPr/>
        </p:nvSpPr>
        <p:spPr bwMode="auto">
          <a:xfrm>
            <a:off x="170164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1" name="AutoShape 33"/>
          <p:cNvSpPr>
            <a:spLocks/>
          </p:cNvSpPr>
          <p:nvPr/>
        </p:nvSpPr>
        <p:spPr bwMode="auto">
          <a:xfrm>
            <a:off x="165100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2" name="AutoShape 34"/>
          <p:cNvSpPr>
            <a:spLocks/>
          </p:cNvSpPr>
          <p:nvPr/>
        </p:nvSpPr>
        <p:spPr bwMode="auto">
          <a:xfrm>
            <a:off x="163179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3" name="AutoShape 35"/>
          <p:cNvSpPr>
            <a:spLocks/>
          </p:cNvSpPr>
          <p:nvPr/>
        </p:nvSpPr>
        <p:spPr bwMode="auto">
          <a:xfrm>
            <a:off x="157734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4" name="AutoShape 36"/>
          <p:cNvSpPr>
            <a:spLocks/>
          </p:cNvSpPr>
          <p:nvPr/>
        </p:nvSpPr>
        <p:spPr bwMode="auto">
          <a:xfrm>
            <a:off x="155813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5" name="AutoShape 37"/>
          <p:cNvSpPr>
            <a:spLocks/>
          </p:cNvSpPr>
          <p:nvPr/>
        </p:nvSpPr>
        <p:spPr bwMode="auto">
          <a:xfrm>
            <a:off x="150495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6" name="AutoShape 38"/>
          <p:cNvSpPr>
            <a:spLocks/>
          </p:cNvSpPr>
          <p:nvPr/>
        </p:nvSpPr>
        <p:spPr bwMode="auto">
          <a:xfrm>
            <a:off x="148574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7" name="AutoShape 39"/>
          <p:cNvSpPr>
            <a:spLocks/>
          </p:cNvSpPr>
          <p:nvPr/>
        </p:nvSpPr>
        <p:spPr bwMode="auto">
          <a:xfrm>
            <a:off x="14312900" y="72771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8" name="AutoShape 40"/>
          <p:cNvSpPr>
            <a:spLocks/>
          </p:cNvSpPr>
          <p:nvPr/>
        </p:nvSpPr>
        <p:spPr bwMode="auto">
          <a:xfrm>
            <a:off x="14120813" y="75295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29" name="AutoShape 41"/>
          <p:cNvSpPr>
            <a:spLocks/>
          </p:cNvSpPr>
          <p:nvPr/>
        </p:nvSpPr>
        <p:spPr bwMode="auto">
          <a:xfrm>
            <a:off x="208407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0" name="AutoShape 42"/>
          <p:cNvSpPr>
            <a:spLocks/>
          </p:cNvSpPr>
          <p:nvPr/>
        </p:nvSpPr>
        <p:spPr bwMode="auto">
          <a:xfrm>
            <a:off x="206486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1" name="AutoShape 43"/>
          <p:cNvSpPr>
            <a:spLocks/>
          </p:cNvSpPr>
          <p:nvPr/>
        </p:nvSpPr>
        <p:spPr bwMode="auto">
          <a:xfrm>
            <a:off x="201041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2" name="AutoShape 44"/>
          <p:cNvSpPr>
            <a:spLocks/>
          </p:cNvSpPr>
          <p:nvPr/>
        </p:nvSpPr>
        <p:spPr bwMode="auto">
          <a:xfrm>
            <a:off x="199120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3" name="AutoShape 45"/>
          <p:cNvSpPr>
            <a:spLocks/>
          </p:cNvSpPr>
          <p:nvPr/>
        </p:nvSpPr>
        <p:spPr bwMode="auto">
          <a:xfrm>
            <a:off x="194056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4" name="AutoShape 46"/>
          <p:cNvSpPr>
            <a:spLocks/>
          </p:cNvSpPr>
          <p:nvPr/>
        </p:nvSpPr>
        <p:spPr bwMode="auto">
          <a:xfrm>
            <a:off x="192135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5" name="AutoShape 47"/>
          <p:cNvSpPr>
            <a:spLocks/>
          </p:cNvSpPr>
          <p:nvPr/>
        </p:nvSpPr>
        <p:spPr bwMode="auto">
          <a:xfrm>
            <a:off x="186690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6" name="AutoShape 48"/>
          <p:cNvSpPr>
            <a:spLocks/>
          </p:cNvSpPr>
          <p:nvPr/>
        </p:nvSpPr>
        <p:spPr bwMode="auto">
          <a:xfrm>
            <a:off x="184769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7" name="AutoShape 49"/>
          <p:cNvSpPr>
            <a:spLocks/>
          </p:cNvSpPr>
          <p:nvPr/>
        </p:nvSpPr>
        <p:spPr bwMode="auto">
          <a:xfrm>
            <a:off x="179451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8" name="AutoShape 50"/>
          <p:cNvSpPr>
            <a:spLocks/>
          </p:cNvSpPr>
          <p:nvPr/>
        </p:nvSpPr>
        <p:spPr bwMode="auto">
          <a:xfrm>
            <a:off x="177530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39" name="AutoShape 51"/>
          <p:cNvSpPr>
            <a:spLocks/>
          </p:cNvSpPr>
          <p:nvPr/>
        </p:nvSpPr>
        <p:spPr bwMode="auto">
          <a:xfrm>
            <a:off x="172085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0" name="AutoShape 52"/>
          <p:cNvSpPr>
            <a:spLocks/>
          </p:cNvSpPr>
          <p:nvPr/>
        </p:nvSpPr>
        <p:spPr bwMode="auto">
          <a:xfrm>
            <a:off x="170164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1" name="AutoShape 53"/>
          <p:cNvSpPr>
            <a:spLocks/>
          </p:cNvSpPr>
          <p:nvPr/>
        </p:nvSpPr>
        <p:spPr bwMode="auto">
          <a:xfrm>
            <a:off x="165100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2" name="AutoShape 54"/>
          <p:cNvSpPr>
            <a:spLocks/>
          </p:cNvSpPr>
          <p:nvPr/>
        </p:nvSpPr>
        <p:spPr bwMode="auto">
          <a:xfrm>
            <a:off x="163179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3" name="AutoShape 55"/>
          <p:cNvSpPr>
            <a:spLocks/>
          </p:cNvSpPr>
          <p:nvPr/>
        </p:nvSpPr>
        <p:spPr bwMode="auto">
          <a:xfrm>
            <a:off x="157734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4" name="AutoShape 56"/>
          <p:cNvSpPr>
            <a:spLocks/>
          </p:cNvSpPr>
          <p:nvPr/>
        </p:nvSpPr>
        <p:spPr bwMode="auto">
          <a:xfrm>
            <a:off x="155813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5" name="AutoShape 57"/>
          <p:cNvSpPr>
            <a:spLocks/>
          </p:cNvSpPr>
          <p:nvPr/>
        </p:nvSpPr>
        <p:spPr bwMode="auto">
          <a:xfrm>
            <a:off x="150495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6" name="AutoShape 58"/>
          <p:cNvSpPr>
            <a:spLocks/>
          </p:cNvSpPr>
          <p:nvPr/>
        </p:nvSpPr>
        <p:spPr bwMode="auto">
          <a:xfrm>
            <a:off x="148574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7" name="AutoShape 59"/>
          <p:cNvSpPr>
            <a:spLocks/>
          </p:cNvSpPr>
          <p:nvPr/>
        </p:nvSpPr>
        <p:spPr bwMode="auto">
          <a:xfrm>
            <a:off x="14312900" y="60706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8" name="AutoShape 60"/>
          <p:cNvSpPr>
            <a:spLocks/>
          </p:cNvSpPr>
          <p:nvPr/>
        </p:nvSpPr>
        <p:spPr bwMode="auto">
          <a:xfrm>
            <a:off x="14120813" y="63230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49" name="AutoShape 61"/>
          <p:cNvSpPr>
            <a:spLocks/>
          </p:cNvSpPr>
          <p:nvPr/>
        </p:nvSpPr>
        <p:spPr bwMode="auto">
          <a:xfrm>
            <a:off x="208407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0" name="AutoShape 62"/>
          <p:cNvSpPr>
            <a:spLocks/>
          </p:cNvSpPr>
          <p:nvPr/>
        </p:nvSpPr>
        <p:spPr bwMode="auto">
          <a:xfrm>
            <a:off x="206486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1" name="AutoShape 63"/>
          <p:cNvSpPr>
            <a:spLocks/>
          </p:cNvSpPr>
          <p:nvPr/>
        </p:nvSpPr>
        <p:spPr bwMode="auto">
          <a:xfrm>
            <a:off x="201041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2" name="AutoShape 64"/>
          <p:cNvSpPr>
            <a:spLocks/>
          </p:cNvSpPr>
          <p:nvPr/>
        </p:nvSpPr>
        <p:spPr bwMode="auto">
          <a:xfrm>
            <a:off x="199120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3" name="AutoShape 65"/>
          <p:cNvSpPr>
            <a:spLocks/>
          </p:cNvSpPr>
          <p:nvPr/>
        </p:nvSpPr>
        <p:spPr bwMode="auto">
          <a:xfrm>
            <a:off x="194056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4" name="AutoShape 66"/>
          <p:cNvSpPr>
            <a:spLocks/>
          </p:cNvSpPr>
          <p:nvPr/>
        </p:nvSpPr>
        <p:spPr bwMode="auto">
          <a:xfrm>
            <a:off x="192135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5" name="AutoShape 67"/>
          <p:cNvSpPr>
            <a:spLocks/>
          </p:cNvSpPr>
          <p:nvPr/>
        </p:nvSpPr>
        <p:spPr bwMode="auto">
          <a:xfrm>
            <a:off x="186690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6" name="AutoShape 68"/>
          <p:cNvSpPr>
            <a:spLocks/>
          </p:cNvSpPr>
          <p:nvPr/>
        </p:nvSpPr>
        <p:spPr bwMode="auto">
          <a:xfrm>
            <a:off x="184769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7" name="AutoShape 69"/>
          <p:cNvSpPr>
            <a:spLocks/>
          </p:cNvSpPr>
          <p:nvPr/>
        </p:nvSpPr>
        <p:spPr bwMode="auto">
          <a:xfrm>
            <a:off x="179451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8" name="AutoShape 70"/>
          <p:cNvSpPr>
            <a:spLocks/>
          </p:cNvSpPr>
          <p:nvPr/>
        </p:nvSpPr>
        <p:spPr bwMode="auto">
          <a:xfrm>
            <a:off x="177530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59" name="AutoShape 71"/>
          <p:cNvSpPr>
            <a:spLocks/>
          </p:cNvSpPr>
          <p:nvPr/>
        </p:nvSpPr>
        <p:spPr bwMode="auto">
          <a:xfrm>
            <a:off x="172085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0" name="AutoShape 72"/>
          <p:cNvSpPr>
            <a:spLocks/>
          </p:cNvSpPr>
          <p:nvPr/>
        </p:nvSpPr>
        <p:spPr bwMode="auto">
          <a:xfrm>
            <a:off x="170164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1" name="AutoShape 73"/>
          <p:cNvSpPr>
            <a:spLocks/>
          </p:cNvSpPr>
          <p:nvPr/>
        </p:nvSpPr>
        <p:spPr bwMode="auto">
          <a:xfrm>
            <a:off x="165100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2" name="AutoShape 74"/>
          <p:cNvSpPr>
            <a:spLocks/>
          </p:cNvSpPr>
          <p:nvPr/>
        </p:nvSpPr>
        <p:spPr bwMode="auto">
          <a:xfrm>
            <a:off x="163179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3" name="AutoShape 75"/>
          <p:cNvSpPr>
            <a:spLocks/>
          </p:cNvSpPr>
          <p:nvPr/>
        </p:nvSpPr>
        <p:spPr bwMode="auto">
          <a:xfrm>
            <a:off x="157734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4" name="AutoShape 76"/>
          <p:cNvSpPr>
            <a:spLocks/>
          </p:cNvSpPr>
          <p:nvPr/>
        </p:nvSpPr>
        <p:spPr bwMode="auto">
          <a:xfrm>
            <a:off x="155813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5" name="AutoShape 77"/>
          <p:cNvSpPr>
            <a:spLocks/>
          </p:cNvSpPr>
          <p:nvPr/>
        </p:nvSpPr>
        <p:spPr bwMode="auto">
          <a:xfrm>
            <a:off x="150495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6" name="AutoShape 78"/>
          <p:cNvSpPr>
            <a:spLocks/>
          </p:cNvSpPr>
          <p:nvPr/>
        </p:nvSpPr>
        <p:spPr bwMode="auto">
          <a:xfrm>
            <a:off x="148574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7" name="AutoShape 79"/>
          <p:cNvSpPr>
            <a:spLocks/>
          </p:cNvSpPr>
          <p:nvPr/>
        </p:nvSpPr>
        <p:spPr bwMode="auto">
          <a:xfrm>
            <a:off x="14312900" y="48895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8" name="AutoShape 80"/>
          <p:cNvSpPr>
            <a:spLocks/>
          </p:cNvSpPr>
          <p:nvPr/>
        </p:nvSpPr>
        <p:spPr bwMode="auto">
          <a:xfrm>
            <a:off x="14120813" y="51419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69" name="AutoShape 81"/>
          <p:cNvSpPr>
            <a:spLocks/>
          </p:cNvSpPr>
          <p:nvPr/>
        </p:nvSpPr>
        <p:spPr bwMode="auto">
          <a:xfrm>
            <a:off x="208534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0" name="AutoShape 82"/>
          <p:cNvSpPr>
            <a:spLocks/>
          </p:cNvSpPr>
          <p:nvPr/>
        </p:nvSpPr>
        <p:spPr bwMode="auto">
          <a:xfrm>
            <a:off x="206613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1" name="AutoShape 83"/>
          <p:cNvSpPr>
            <a:spLocks/>
          </p:cNvSpPr>
          <p:nvPr/>
        </p:nvSpPr>
        <p:spPr bwMode="auto">
          <a:xfrm>
            <a:off x="201168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2" name="AutoShape 84"/>
          <p:cNvSpPr>
            <a:spLocks/>
          </p:cNvSpPr>
          <p:nvPr/>
        </p:nvSpPr>
        <p:spPr bwMode="auto">
          <a:xfrm>
            <a:off x="199247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3" name="AutoShape 85"/>
          <p:cNvSpPr>
            <a:spLocks/>
          </p:cNvSpPr>
          <p:nvPr/>
        </p:nvSpPr>
        <p:spPr bwMode="auto">
          <a:xfrm>
            <a:off x="194183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4" name="AutoShape 86"/>
          <p:cNvSpPr>
            <a:spLocks/>
          </p:cNvSpPr>
          <p:nvPr/>
        </p:nvSpPr>
        <p:spPr bwMode="auto">
          <a:xfrm>
            <a:off x="192262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5" name="AutoShape 87"/>
          <p:cNvSpPr>
            <a:spLocks/>
          </p:cNvSpPr>
          <p:nvPr/>
        </p:nvSpPr>
        <p:spPr bwMode="auto">
          <a:xfrm>
            <a:off x="186817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6" name="AutoShape 88"/>
          <p:cNvSpPr>
            <a:spLocks/>
          </p:cNvSpPr>
          <p:nvPr/>
        </p:nvSpPr>
        <p:spPr bwMode="auto">
          <a:xfrm>
            <a:off x="184896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7" name="AutoShape 89"/>
          <p:cNvSpPr>
            <a:spLocks/>
          </p:cNvSpPr>
          <p:nvPr/>
        </p:nvSpPr>
        <p:spPr bwMode="auto">
          <a:xfrm>
            <a:off x="179578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8" name="AutoShape 90"/>
          <p:cNvSpPr>
            <a:spLocks/>
          </p:cNvSpPr>
          <p:nvPr/>
        </p:nvSpPr>
        <p:spPr bwMode="auto">
          <a:xfrm>
            <a:off x="177657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79" name="AutoShape 91"/>
          <p:cNvSpPr>
            <a:spLocks/>
          </p:cNvSpPr>
          <p:nvPr/>
        </p:nvSpPr>
        <p:spPr bwMode="auto">
          <a:xfrm>
            <a:off x="172212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0" name="AutoShape 92"/>
          <p:cNvSpPr>
            <a:spLocks/>
          </p:cNvSpPr>
          <p:nvPr/>
        </p:nvSpPr>
        <p:spPr bwMode="auto">
          <a:xfrm>
            <a:off x="170291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1" name="AutoShape 93"/>
          <p:cNvSpPr>
            <a:spLocks/>
          </p:cNvSpPr>
          <p:nvPr/>
        </p:nvSpPr>
        <p:spPr bwMode="auto">
          <a:xfrm>
            <a:off x="165227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2" name="AutoShape 94"/>
          <p:cNvSpPr>
            <a:spLocks/>
          </p:cNvSpPr>
          <p:nvPr/>
        </p:nvSpPr>
        <p:spPr bwMode="auto">
          <a:xfrm>
            <a:off x="163306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3" name="AutoShape 95"/>
          <p:cNvSpPr>
            <a:spLocks/>
          </p:cNvSpPr>
          <p:nvPr/>
        </p:nvSpPr>
        <p:spPr bwMode="auto">
          <a:xfrm>
            <a:off x="157861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4" name="AutoShape 96"/>
          <p:cNvSpPr>
            <a:spLocks/>
          </p:cNvSpPr>
          <p:nvPr/>
        </p:nvSpPr>
        <p:spPr bwMode="auto">
          <a:xfrm>
            <a:off x="155940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5" name="AutoShape 97"/>
          <p:cNvSpPr>
            <a:spLocks/>
          </p:cNvSpPr>
          <p:nvPr/>
        </p:nvSpPr>
        <p:spPr bwMode="auto">
          <a:xfrm>
            <a:off x="150622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6" name="AutoShape 98"/>
          <p:cNvSpPr>
            <a:spLocks/>
          </p:cNvSpPr>
          <p:nvPr/>
        </p:nvSpPr>
        <p:spPr bwMode="auto">
          <a:xfrm>
            <a:off x="148701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7" name="AutoShape 99"/>
          <p:cNvSpPr>
            <a:spLocks/>
          </p:cNvSpPr>
          <p:nvPr/>
        </p:nvSpPr>
        <p:spPr bwMode="auto">
          <a:xfrm>
            <a:off x="14325600" y="3683000"/>
            <a:ext cx="246063" cy="246063"/>
          </a:xfrm>
          <a:custGeom>
            <a:avLst/>
            <a:gdLst>
              <a:gd name="T0" fmla="+- 0 10800 8"/>
              <a:gd name="T1" fmla="*/ T0 w 21585"/>
              <a:gd name="T2" fmla="*/ 10798 h 21597"/>
              <a:gd name="T3" fmla="+- 0 10800 8"/>
              <a:gd name="T4" fmla="*/ T3 w 21585"/>
              <a:gd name="T5" fmla="*/ 10798 h 21597"/>
              <a:gd name="T6" fmla="+- 0 10800 8"/>
              <a:gd name="T7" fmla="*/ T6 w 21585"/>
              <a:gd name="T8" fmla="*/ 10798 h 21597"/>
              <a:gd name="T9" fmla="+- 0 10800 8"/>
              <a:gd name="T10" fmla="*/ T9 w 21585"/>
              <a:gd name="T11" fmla="*/ 10798 h 21597"/>
            </a:gdLst>
            <a:ahLst/>
            <a:cxnLst>
              <a:cxn ang="0">
                <a:pos x="T1" y="T2"/>
              </a:cxn>
              <a:cxn ang="0">
                <a:pos x="T4" y="T5"/>
              </a:cxn>
              <a:cxn ang="0">
                <a:pos x="T7" y="T8"/>
              </a:cxn>
              <a:cxn ang="0">
                <a:pos x="T10" y="T11"/>
              </a:cxn>
            </a:cxnLst>
            <a:rect l="0" t="0" r="r" b="b"/>
            <a:pathLst>
              <a:path w="21585" h="21597">
                <a:moveTo>
                  <a:pt x="10712" y="21596"/>
                </a:moveTo>
                <a:cubicBezTo>
                  <a:pt x="4759" y="21590"/>
                  <a:pt x="-8" y="16750"/>
                  <a:pt x="-1" y="10728"/>
                </a:cubicBezTo>
                <a:cubicBezTo>
                  <a:pt x="19" y="4811"/>
                  <a:pt x="4844" y="0"/>
                  <a:pt x="10750" y="0"/>
                </a:cubicBezTo>
                <a:cubicBezTo>
                  <a:pt x="16728" y="0"/>
                  <a:pt x="21561" y="4808"/>
                  <a:pt x="21584" y="10770"/>
                </a:cubicBezTo>
                <a:cubicBezTo>
                  <a:pt x="21592" y="16788"/>
                  <a:pt x="16762" y="21600"/>
                  <a:pt x="10712" y="21596"/>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8" name="AutoShape 100"/>
          <p:cNvSpPr>
            <a:spLocks/>
          </p:cNvSpPr>
          <p:nvPr/>
        </p:nvSpPr>
        <p:spPr bwMode="auto">
          <a:xfrm>
            <a:off x="14133513" y="3935413"/>
            <a:ext cx="630237" cy="827087"/>
          </a:xfrm>
          <a:custGeom>
            <a:avLst/>
            <a:gdLst>
              <a:gd name="T0" fmla="+- 0 10781 89"/>
              <a:gd name="T1" fmla="*/ T0 w 21385"/>
              <a:gd name="T2" fmla="+- 0 10714 1"/>
              <a:gd name="T3" fmla="*/ 10714 h 21426"/>
              <a:gd name="T4" fmla="+- 0 10781 89"/>
              <a:gd name="T5" fmla="*/ T4 w 21385"/>
              <a:gd name="T6" fmla="+- 0 10714 1"/>
              <a:gd name="T7" fmla="*/ 10714 h 21426"/>
              <a:gd name="T8" fmla="+- 0 10781 89"/>
              <a:gd name="T9" fmla="*/ T8 w 21385"/>
              <a:gd name="T10" fmla="+- 0 10714 1"/>
              <a:gd name="T11" fmla="*/ 10714 h 21426"/>
              <a:gd name="T12" fmla="+- 0 10781 89"/>
              <a:gd name="T13" fmla="*/ T12 w 21385"/>
              <a:gd name="T14" fmla="+- 0 10714 1"/>
              <a:gd name="T15" fmla="*/ 10714 h 21426"/>
            </a:gdLst>
            <a:ahLst/>
            <a:cxnLst>
              <a:cxn ang="0">
                <a:pos x="T1" y="T3"/>
              </a:cxn>
              <a:cxn ang="0">
                <a:pos x="T5" y="T7"/>
              </a:cxn>
              <a:cxn ang="0">
                <a:pos x="T9" y="T11"/>
              </a:cxn>
              <a:cxn ang="0">
                <a:pos x="T13" y="T15"/>
              </a:cxn>
            </a:cxnLst>
            <a:rect l="0" t="0" r="r" b="b"/>
            <a:pathLst>
              <a:path w="21385" h="21426">
                <a:moveTo>
                  <a:pt x="15662" y="4699"/>
                </a:moveTo>
                <a:cubicBezTo>
                  <a:pt x="15662" y="4907"/>
                  <a:pt x="15662" y="5035"/>
                  <a:pt x="15662" y="5165"/>
                </a:cubicBezTo>
                <a:cubicBezTo>
                  <a:pt x="15662" y="10027"/>
                  <a:pt x="15662" y="14888"/>
                  <a:pt x="15661" y="19750"/>
                </a:cubicBezTo>
                <a:cubicBezTo>
                  <a:pt x="15661" y="20600"/>
                  <a:pt x="15026" y="21230"/>
                  <a:pt x="14016" y="21388"/>
                </a:cubicBezTo>
                <a:cubicBezTo>
                  <a:pt x="12662" y="21598"/>
                  <a:pt x="11507" y="20842"/>
                  <a:pt x="11504" y="19726"/>
                </a:cubicBezTo>
                <a:cubicBezTo>
                  <a:pt x="11501" y="17635"/>
                  <a:pt x="11504" y="15544"/>
                  <a:pt x="11504" y="13455"/>
                </a:cubicBezTo>
                <a:cubicBezTo>
                  <a:pt x="11504" y="12787"/>
                  <a:pt x="11504" y="12122"/>
                  <a:pt x="11504" y="11441"/>
                </a:cubicBezTo>
                <a:cubicBezTo>
                  <a:pt x="11033" y="11441"/>
                  <a:pt x="10605" y="11441"/>
                  <a:pt x="10113" y="11441"/>
                </a:cubicBezTo>
                <a:cubicBezTo>
                  <a:pt x="10113" y="11555"/>
                  <a:pt x="10113" y="11674"/>
                  <a:pt x="10113" y="11790"/>
                </a:cubicBezTo>
                <a:cubicBezTo>
                  <a:pt x="10113" y="14437"/>
                  <a:pt x="10089" y="17084"/>
                  <a:pt x="10128" y="19730"/>
                </a:cubicBezTo>
                <a:cubicBezTo>
                  <a:pt x="10138" y="20561"/>
                  <a:pt x="9379" y="21408"/>
                  <a:pt x="8052" y="21425"/>
                </a:cubicBezTo>
                <a:cubicBezTo>
                  <a:pt x="6868" y="21441"/>
                  <a:pt x="5970" y="20718"/>
                  <a:pt x="5970" y="19742"/>
                </a:cubicBezTo>
                <a:cubicBezTo>
                  <a:pt x="5970" y="15797"/>
                  <a:pt x="5978" y="11853"/>
                  <a:pt x="5982" y="7908"/>
                </a:cubicBezTo>
                <a:cubicBezTo>
                  <a:pt x="5984" y="6807"/>
                  <a:pt x="5982" y="5704"/>
                  <a:pt x="5982" y="4603"/>
                </a:cubicBezTo>
                <a:cubicBezTo>
                  <a:pt x="5982" y="4565"/>
                  <a:pt x="5974" y="4528"/>
                  <a:pt x="5970" y="4491"/>
                </a:cubicBezTo>
                <a:cubicBezTo>
                  <a:pt x="5926" y="4476"/>
                  <a:pt x="5883" y="4462"/>
                  <a:pt x="5842" y="4448"/>
                </a:cubicBezTo>
                <a:cubicBezTo>
                  <a:pt x="5366" y="5094"/>
                  <a:pt x="4851" y="5727"/>
                  <a:pt x="4424" y="6392"/>
                </a:cubicBezTo>
                <a:cubicBezTo>
                  <a:pt x="3761" y="7423"/>
                  <a:pt x="3360" y="8522"/>
                  <a:pt x="3135" y="9658"/>
                </a:cubicBezTo>
                <a:cubicBezTo>
                  <a:pt x="2953" y="10575"/>
                  <a:pt x="2063" y="11061"/>
                  <a:pt x="1046" y="10802"/>
                </a:cubicBezTo>
                <a:cubicBezTo>
                  <a:pt x="381" y="10631"/>
                  <a:pt x="-89" y="10101"/>
                  <a:pt x="14" y="9573"/>
                </a:cubicBezTo>
                <a:cubicBezTo>
                  <a:pt x="670" y="6163"/>
                  <a:pt x="2526" y="3235"/>
                  <a:pt x="5982" y="955"/>
                </a:cubicBezTo>
                <a:cubicBezTo>
                  <a:pt x="6639" y="522"/>
                  <a:pt x="7342" y="144"/>
                  <a:pt x="8226" y="32"/>
                </a:cubicBezTo>
                <a:cubicBezTo>
                  <a:pt x="8361" y="15"/>
                  <a:pt x="8497" y="3"/>
                  <a:pt x="8631" y="3"/>
                </a:cubicBezTo>
                <a:cubicBezTo>
                  <a:pt x="10087" y="-1"/>
                  <a:pt x="11546" y="-1"/>
                  <a:pt x="13003" y="1"/>
                </a:cubicBezTo>
                <a:cubicBezTo>
                  <a:pt x="13616" y="3"/>
                  <a:pt x="14178" y="142"/>
                  <a:pt x="14651" y="441"/>
                </a:cubicBezTo>
                <a:cubicBezTo>
                  <a:pt x="16025" y="1312"/>
                  <a:pt x="17294" y="2258"/>
                  <a:pt x="18308" y="3392"/>
                </a:cubicBezTo>
                <a:cubicBezTo>
                  <a:pt x="19944" y="5217"/>
                  <a:pt x="20930" y="7234"/>
                  <a:pt x="21360" y="9410"/>
                </a:cubicBezTo>
                <a:cubicBezTo>
                  <a:pt x="21510" y="10169"/>
                  <a:pt x="20958" y="10761"/>
                  <a:pt x="20049" y="10858"/>
                </a:cubicBezTo>
                <a:cubicBezTo>
                  <a:pt x="19154" y="10954"/>
                  <a:pt x="18442" y="10489"/>
                  <a:pt x="18287" y="9725"/>
                </a:cubicBezTo>
                <a:cubicBezTo>
                  <a:pt x="17946" y="8048"/>
                  <a:pt x="17220" y="6479"/>
                  <a:pt x="16016" y="5043"/>
                </a:cubicBezTo>
                <a:cubicBezTo>
                  <a:pt x="15957" y="4974"/>
                  <a:pt x="15901" y="4904"/>
                  <a:pt x="15839" y="4838"/>
                </a:cubicBezTo>
                <a:cubicBezTo>
                  <a:pt x="15816" y="4812"/>
                  <a:pt x="15784" y="4794"/>
                  <a:pt x="15662" y="4699"/>
                </a:cubicBezTo>
                <a:close/>
              </a:path>
            </a:pathLst>
          </a:custGeom>
          <a:solidFill>
            <a:srgbClr val="6CC8C3"/>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89" name="AutoShape 101"/>
          <p:cNvSpPr>
            <a:spLocks/>
          </p:cNvSpPr>
          <p:nvPr/>
        </p:nvSpPr>
        <p:spPr bwMode="auto">
          <a:xfrm>
            <a:off x="33893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0" name="AutoShape 102"/>
          <p:cNvSpPr>
            <a:spLocks/>
          </p:cNvSpPr>
          <p:nvPr/>
        </p:nvSpPr>
        <p:spPr bwMode="auto">
          <a:xfrm>
            <a:off x="31877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1" name="AutoShape 103"/>
          <p:cNvSpPr>
            <a:spLocks/>
          </p:cNvSpPr>
          <p:nvPr/>
        </p:nvSpPr>
        <p:spPr bwMode="auto">
          <a:xfrm>
            <a:off x="41259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2" name="AutoShape 104"/>
          <p:cNvSpPr>
            <a:spLocks/>
          </p:cNvSpPr>
          <p:nvPr/>
        </p:nvSpPr>
        <p:spPr bwMode="auto">
          <a:xfrm>
            <a:off x="39243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3" name="AutoShape 105"/>
          <p:cNvSpPr>
            <a:spLocks/>
          </p:cNvSpPr>
          <p:nvPr/>
        </p:nvSpPr>
        <p:spPr bwMode="auto">
          <a:xfrm>
            <a:off x="48498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4" name="AutoShape 106"/>
          <p:cNvSpPr>
            <a:spLocks/>
          </p:cNvSpPr>
          <p:nvPr/>
        </p:nvSpPr>
        <p:spPr bwMode="auto">
          <a:xfrm>
            <a:off x="46482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5" name="AutoShape 107"/>
          <p:cNvSpPr>
            <a:spLocks/>
          </p:cNvSpPr>
          <p:nvPr/>
        </p:nvSpPr>
        <p:spPr bwMode="auto">
          <a:xfrm>
            <a:off x="56245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6" name="AutoShape 108"/>
          <p:cNvSpPr>
            <a:spLocks/>
          </p:cNvSpPr>
          <p:nvPr/>
        </p:nvSpPr>
        <p:spPr bwMode="auto">
          <a:xfrm>
            <a:off x="54229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7" name="AutoShape 109"/>
          <p:cNvSpPr>
            <a:spLocks/>
          </p:cNvSpPr>
          <p:nvPr/>
        </p:nvSpPr>
        <p:spPr bwMode="auto">
          <a:xfrm>
            <a:off x="6335713" y="8496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8" name="AutoShape 110"/>
          <p:cNvSpPr>
            <a:spLocks/>
          </p:cNvSpPr>
          <p:nvPr/>
        </p:nvSpPr>
        <p:spPr bwMode="auto">
          <a:xfrm>
            <a:off x="6134100" y="8748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799" name="AutoShape 111"/>
          <p:cNvSpPr>
            <a:spLocks/>
          </p:cNvSpPr>
          <p:nvPr/>
        </p:nvSpPr>
        <p:spPr bwMode="auto">
          <a:xfrm>
            <a:off x="7072313" y="8496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0" name="AutoShape 112"/>
          <p:cNvSpPr>
            <a:spLocks/>
          </p:cNvSpPr>
          <p:nvPr/>
        </p:nvSpPr>
        <p:spPr bwMode="auto">
          <a:xfrm>
            <a:off x="6870700" y="8748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1" name="AutoShape 113"/>
          <p:cNvSpPr>
            <a:spLocks/>
          </p:cNvSpPr>
          <p:nvPr/>
        </p:nvSpPr>
        <p:spPr bwMode="auto">
          <a:xfrm>
            <a:off x="77962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2" name="AutoShape 114"/>
          <p:cNvSpPr>
            <a:spLocks/>
          </p:cNvSpPr>
          <p:nvPr/>
        </p:nvSpPr>
        <p:spPr bwMode="auto">
          <a:xfrm>
            <a:off x="75946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3" name="AutoShape 115"/>
          <p:cNvSpPr>
            <a:spLocks/>
          </p:cNvSpPr>
          <p:nvPr/>
        </p:nvSpPr>
        <p:spPr bwMode="auto">
          <a:xfrm>
            <a:off x="8532813" y="8509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4" name="AutoShape 116"/>
          <p:cNvSpPr>
            <a:spLocks/>
          </p:cNvSpPr>
          <p:nvPr/>
        </p:nvSpPr>
        <p:spPr bwMode="auto">
          <a:xfrm>
            <a:off x="8331200" y="8761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5" name="AutoShape 117"/>
          <p:cNvSpPr>
            <a:spLocks/>
          </p:cNvSpPr>
          <p:nvPr/>
        </p:nvSpPr>
        <p:spPr bwMode="auto">
          <a:xfrm>
            <a:off x="9282113" y="8496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6" name="AutoShape 118"/>
          <p:cNvSpPr>
            <a:spLocks/>
          </p:cNvSpPr>
          <p:nvPr/>
        </p:nvSpPr>
        <p:spPr bwMode="auto">
          <a:xfrm>
            <a:off x="9080500" y="8748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7" name="AutoShape 119"/>
          <p:cNvSpPr>
            <a:spLocks/>
          </p:cNvSpPr>
          <p:nvPr/>
        </p:nvSpPr>
        <p:spPr bwMode="auto">
          <a:xfrm>
            <a:off x="10018713" y="8496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8" name="AutoShape 120"/>
          <p:cNvSpPr>
            <a:spLocks/>
          </p:cNvSpPr>
          <p:nvPr/>
        </p:nvSpPr>
        <p:spPr bwMode="auto">
          <a:xfrm>
            <a:off x="9817100" y="8748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09" name="AutoShape 121"/>
          <p:cNvSpPr>
            <a:spLocks/>
          </p:cNvSpPr>
          <p:nvPr/>
        </p:nvSpPr>
        <p:spPr bwMode="auto">
          <a:xfrm>
            <a:off x="33639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0" name="AutoShape 122"/>
          <p:cNvSpPr>
            <a:spLocks/>
          </p:cNvSpPr>
          <p:nvPr/>
        </p:nvSpPr>
        <p:spPr bwMode="auto">
          <a:xfrm>
            <a:off x="31623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1" name="AutoShape 123"/>
          <p:cNvSpPr>
            <a:spLocks/>
          </p:cNvSpPr>
          <p:nvPr/>
        </p:nvSpPr>
        <p:spPr bwMode="auto">
          <a:xfrm>
            <a:off x="41005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2" name="AutoShape 124"/>
          <p:cNvSpPr>
            <a:spLocks/>
          </p:cNvSpPr>
          <p:nvPr/>
        </p:nvSpPr>
        <p:spPr bwMode="auto">
          <a:xfrm>
            <a:off x="38989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3" name="AutoShape 125"/>
          <p:cNvSpPr>
            <a:spLocks/>
          </p:cNvSpPr>
          <p:nvPr/>
        </p:nvSpPr>
        <p:spPr bwMode="auto">
          <a:xfrm>
            <a:off x="48244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4" name="AutoShape 126"/>
          <p:cNvSpPr>
            <a:spLocks/>
          </p:cNvSpPr>
          <p:nvPr/>
        </p:nvSpPr>
        <p:spPr bwMode="auto">
          <a:xfrm>
            <a:off x="46228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5" name="AutoShape 127"/>
          <p:cNvSpPr>
            <a:spLocks/>
          </p:cNvSpPr>
          <p:nvPr/>
        </p:nvSpPr>
        <p:spPr bwMode="auto">
          <a:xfrm>
            <a:off x="55991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6" name="AutoShape 128"/>
          <p:cNvSpPr>
            <a:spLocks/>
          </p:cNvSpPr>
          <p:nvPr/>
        </p:nvSpPr>
        <p:spPr bwMode="auto">
          <a:xfrm>
            <a:off x="53975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7" name="AutoShape 129"/>
          <p:cNvSpPr>
            <a:spLocks/>
          </p:cNvSpPr>
          <p:nvPr/>
        </p:nvSpPr>
        <p:spPr bwMode="auto">
          <a:xfrm>
            <a:off x="6310313" y="73152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8" name="AutoShape 130"/>
          <p:cNvSpPr>
            <a:spLocks/>
          </p:cNvSpPr>
          <p:nvPr/>
        </p:nvSpPr>
        <p:spPr bwMode="auto">
          <a:xfrm>
            <a:off x="6108700" y="75676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19" name="AutoShape 131"/>
          <p:cNvSpPr>
            <a:spLocks/>
          </p:cNvSpPr>
          <p:nvPr/>
        </p:nvSpPr>
        <p:spPr bwMode="auto">
          <a:xfrm>
            <a:off x="7046913" y="73152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0" name="AutoShape 132"/>
          <p:cNvSpPr>
            <a:spLocks/>
          </p:cNvSpPr>
          <p:nvPr/>
        </p:nvSpPr>
        <p:spPr bwMode="auto">
          <a:xfrm>
            <a:off x="6845300" y="75676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1" name="AutoShape 133"/>
          <p:cNvSpPr>
            <a:spLocks/>
          </p:cNvSpPr>
          <p:nvPr/>
        </p:nvSpPr>
        <p:spPr bwMode="auto">
          <a:xfrm>
            <a:off x="77708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2" name="AutoShape 134"/>
          <p:cNvSpPr>
            <a:spLocks/>
          </p:cNvSpPr>
          <p:nvPr/>
        </p:nvSpPr>
        <p:spPr bwMode="auto">
          <a:xfrm>
            <a:off x="75692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3" name="AutoShape 135"/>
          <p:cNvSpPr>
            <a:spLocks/>
          </p:cNvSpPr>
          <p:nvPr/>
        </p:nvSpPr>
        <p:spPr bwMode="auto">
          <a:xfrm>
            <a:off x="8507413" y="73279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4" name="AutoShape 136"/>
          <p:cNvSpPr>
            <a:spLocks/>
          </p:cNvSpPr>
          <p:nvPr/>
        </p:nvSpPr>
        <p:spPr bwMode="auto">
          <a:xfrm>
            <a:off x="8305800" y="75803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5" name="AutoShape 137"/>
          <p:cNvSpPr>
            <a:spLocks/>
          </p:cNvSpPr>
          <p:nvPr/>
        </p:nvSpPr>
        <p:spPr bwMode="auto">
          <a:xfrm>
            <a:off x="9256713" y="73152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6" name="AutoShape 138"/>
          <p:cNvSpPr>
            <a:spLocks/>
          </p:cNvSpPr>
          <p:nvPr/>
        </p:nvSpPr>
        <p:spPr bwMode="auto">
          <a:xfrm>
            <a:off x="9055100" y="75676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7" name="AutoShape 139"/>
          <p:cNvSpPr>
            <a:spLocks/>
          </p:cNvSpPr>
          <p:nvPr/>
        </p:nvSpPr>
        <p:spPr bwMode="auto">
          <a:xfrm>
            <a:off x="9993313" y="73152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8" name="AutoShape 140"/>
          <p:cNvSpPr>
            <a:spLocks/>
          </p:cNvSpPr>
          <p:nvPr/>
        </p:nvSpPr>
        <p:spPr bwMode="auto">
          <a:xfrm>
            <a:off x="9791700" y="75676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C4C4C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29" name="AutoShape 141"/>
          <p:cNvSpPr>
            <a:spLocks/>
          </p:cNvSpPr>
          <p:nvPr/>
        </p:nvSpPr>
        <p:spPr bwMode="auto">
          <a:xfrm>
            <a:off x="33639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0" name="AutoShape 142"/>
          <p:cNvSpPr>
            <a:spLocks/>
          </p:cNvSpPr>
          <p:nvPr/>
        </p:nvSpPr>
        <p:spPr bwMode="auto">
          <a:xfrm>
            <a:off x="31623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1" name="AutoShape 143"/>
          <p:cNvSpPr>
            <a:spLocks/>
          </p:cNvSpPr>
          <p:nvPr/>
        </p:nvSpPr>
        <p:spPr bwMode="auto">
          <a:xfrm>
            <a:off x="41005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2" name="AutoShape 144"/>
          <p:cNvSpPr>
            <a:spLocks/>
          </p:cNvSpPr>
          <p:nvPr/>
        </p:nvSpPr>
        <p:spPr bwMode="auto">
          <a:xfrm>
            <a:off x="38989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3" name="AutoShape 145"/>
          <p:cNvSpPr>
            <a:spLocks/>
          </p:cNvSpPr>
          <p:nvPr/>
        </p:nvSpPr>
        <p:spPr bwMode="auto">
          <a:xfrm>
            <a:off x="48244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4" name="AutoShape 146"/>
          <p:cNvSpPr>
            <a:spLocks/>
          </p:cNvSpPr>
          <p:nvPr/>
        </p:nvSpPr>
        <p:spPr bwMode="auto">
          <a:xfrm>
            <a:off x="46228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5" name="AutoShape 147"/>
          <p:cNvSpPr>
            <a:spLocks/>
          </p:cNvSpPr>
          <p:nvPr/>
        </p:nvSpPr>
        <p:spPr bwMode="auto">
          <a:xfrm>
            <a:off x="55991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6" name="AutoShape 148"/>
          <p:cNvSpPr>
            <a:spLocks/>
          </p:cNvSpPr>
          <p:nvPr/>
        </p:nvSpPr>
        <p:spPr bwMode="auto">
          <a:xfrm>
            <a:off x="53975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7" name="AutoShape 149"/>
          <p:cNvSpPr>
            <a:spLocks/>
          </p:cNvSpPr>
          <p:nvPr/>
        </p:nvSpPr>
        <p:spPr bwMode="auto">
          <a:xfrm>
            <a:off x="6310313" y="6096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8" name="AutoShape 150"/>
          <p:cNvSpPr>
            <a:spLocks/>
          </p:cNvSpPr>
          <p:nvPr/>
        </p:nvSpPr>
        <p:spPr bwMode="auto">
          <a:xfrm>
            <a:off x="6108700" y="6348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39" name="AutoShape 151"/>
          <p:cNvSpPr>
            <a:spLocks/>
          </p:cNvSpPr>
          <p:nvPr/>
        </p:nvSpPr>
        <p:spPr bwMode="auto">
          <a:xfrm>
            <a:off x="7046913" y="6096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0" name="AutoShape 152"/>
          <p:cNvSpPr>
            <a:spLocks/>
          </p:cNvSpPr>
          <p:nvPr/>
        </p:nvSpPr>
        <p:spPr bwMode="auto">
          <a:xfrm>
            <a:off x="6845300" y="6348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1" name="AutoShape 153"/>
          <p:cNvSpPr>
            <a:spLocks/>
          </p:cNvSpPr>
          <p:nvPr/>
        </p:nvSpPr>
        <p:spPr bwMode="auto">
          <a:xfrm>
            <a:off x="77708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2" name="AutoShape 154"/>
          <p:cNvSpPr>
            <a:spLocks/>
          </p:cNvSpPr>
          <p:nvPr/>
        </p:nvSpPr>
        <p:spPr bwMode="auto">
          <a:xfrm>
            <a:off x="75692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3" name="AutoShape 155"/>
          <p:cNvSpPr>
            <a:spLocks/>
          </p:cNvSpPr>
          <p:nvPr/>
        </p:nvSpPr>
        <p:spPr bwMode="auto">
          <a:xfrm>
            <a:off x="8507413" y="61087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4" name="AutoShape 156"/>
          <p:cNvSpPr>
            <a:spLocks/>
          </p:cNvSpPr>
          <p:nvPr/>
        </p:nvSpPr>
        <p:spPr bwMode="auto">
          <a:xfrm>
            <a:off x="8305800" y="63611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5" name="AutoShape 157"/>
          <p:cNvSpPr>
            <a:spLocks/>
          </p:cNvSpPr>
          <p:nvPr/>
        </p:nvSpPr>
        <p:spPr bwMode="auto">
          <a:xfrm>
            <a:off x="9256713" y="6096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6" name="AutoShape 158"/>
          <p:cNvSpPr>
            <a:spLocks/>
          </p:cNvSpPr>
          <p:nvPr/>
        </p:nvSpPr>
        <p:spPr bwMode="auto">
          <a:xfrm>
            <a:off x="9055100" y="6348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7" name="AutoShape 159"/>
          <p:cNvSpPr>
            <a:spLocks/>
          </p:cNvSpPr>
          <p:nvPr/>
        </p:nvSpPr>
        <p:spPr bwMode="auto">
          <a:xfrm>
            <a:off x="9993313" y="60960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8" name="AutoShape 160"/>
          <p:cNvSpPr>
            <a:spLocks/>
          </p:cNvSpPr>
          <p:nvPr/>
        </p:nvSpPr>
        <p:spPr bwMode="auto">
          <a:xfrm>
            <a:off x="9791700" y="63484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49" name="AutoShape 161"/>
          <p:cNvSpPr>
            <a:spLocks/>
          </p:cNvSpPr>
          <p:nvPr/>
        </p:nvSpPr>
        <p:spPr bwMode="auto">
          <a:xfrm>
            <a:off x="33639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0" name="AutoShape 162"/>
          <p:cNvSpPr>
            <a:spLocks/>
          </p:cNvSpPr>
          <p:nvPr/>
        </p:nvSpPr>
        <p:spPr bwMode="auto">
          <a:xfrm>
            <a:off x="31623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1" name="AutoShape 163"/>
          <p:cNvSpPr>
            <a:spLocks/>
          </p:cNvSpPr>
          <p:nvPr/>
        </p:nvSpPr>
        <p:spPr bwMode="auto">
          <a:xfrm>
            <a:off x="41005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2" name="AutoShape 164"/>
          <p:cNvSpPr>
            <a:spLocks/>
          </p:cNvSpPr>
          <p:nvPr/>
        </p:nvSpPr>
        <p:spPr bwMode="auto">
          <a:xfrm>
            <a:off x="38989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3" name="AutoShape 165"/>
          <p:cNvSpPr>
            <a:spLocks/>
          </p:cNvSpPr>
          <p:nvPr/>
        </p:nvSpPr>
        <p:spPr bwMode="auto">
          <a:xfrm>
            <a:off x="48244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4" name="AutoShape 166"/>
          <p:cNvSpPr>
            <a:spLocks/>
          </p:cNvSpPr>
          <p:nvPr/>
        </p:nvSpPr>
        <p:spPr bwMode="auto">
          <a:xfrm>
            <a:off x="46228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5" name="AutoShape 167"/>
          <p:cNvSpPr>
            <a:spLocks/>
          </p:cNvSpPr>
          <p:nvPr/>
        </p:nvSpPr>
        <p:spPr bwMode="auto">
          <a:xfrm>
            <a:off x="55991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6" name="AutoShape 168"/>
          <p:cNvSpPr>
            <a:spLocks/>
          </p:cNvSpPr>
          <p:nvPr/>
        </p:nvSpPr>
        <p:spPr bwMode="auto">
          <a:xfrm>
            <a:off x="53975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7" name="AutoShape 169"/>
          <p:cNvSpPr>
            <a:spLocks/>
          </p:cNvSpPr>
          <p:nvPr/>
        </p:nvSpPr>
        <p:spPr bwMode="auto">
          <a:xfrm>
            <a:off x="6310313" y="48768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8" name="AutoShape 170"/>
          <p:cNvSpPr>
            <a:spLocks/>
          </p:cNvSpPr>
          <p:nvPr/>
        </p:nvSpPr>
        <p:spPr bwMode="auto">
          <a:xfrm>
            <a:off x="6108700" y="51292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59" name="AutoShape 171"/>
          <p:cNvSpPr>
            <a:spLocks/>
          </p:cNvSpPr>
          <p:nvPr/>
        </p:nvSpPr>
        <p:spPr bwMode="auto">
          <a:xfrm>
            <a:off x="7046913" y="48768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0" name="AutoShape 172"/>
          <p:cNvSpPr>
            <a:spLocks/>
          </p:cNvSpPr>
          <p:nvPr/>
        </p:nvSpPr>
        <p:spPr bwMode="auto">
          <a:xfrm>
            <a:off x="6845300" y="51292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1" name="AutoShape 173"/>
          <p:cNvSpPr>
            <a:spLocks/>
          </p:cNvSpPr>
          <p:nvPr/>
        </p:nvSpPr>
        <p:spPr bwMode="auto">
          <a:xfrm>
            <a:off x="77708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2" name="AutoShape 174"/>
          <p:cNvSpPr>
            <a:spLocks/>
          </p:cNvSpPr>
          <p:nvPr/>
        </p:nvSpPr>
        <p:spPr bwMode="auto">
          <a:xfrm>
            <a:off x="75692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3" name="AutoShape 175"/>
          <p:cNvSpPr>
            <a:spLocks/>
          </p:cNvSpPr>
          <p:nvPr/>
        </p:nvSpPr>
        <p:spPr bwMode="auto">
          <a:xfrm>
            <a:off x="8507413" y="48895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4" name="AutoShape 176"/>
          <p:cNvSpPr>
            <a:spLocks/>
          </p:cNvSpPr>
          <p:nvPr/>
        </p:nvSpPr>
        <p:spPr bwMode="auto">
          <a:xfrm>
            <a:off x="8305800" y="51419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5" name="AutoShape 177"/>
          <p:cNvSpPr>
            <a:spLocks/>
          </p:cNvSpPr>
          <p:nvPr/>
        </p:nvSpPr>
        <p:spPr bwMode="auto">
          <a:xfrm>
            <a:off x="9256713" y="48768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6" name="AutoShape 178"/>
          <p:cNvSpPr>
            <a:spLocks/>
          </p:cNvSpPr>
          <p:nvPr/>
        </p:nvSpPr>
        <p:spPr bwMode="auto">
          <a:xfrm>
            <a:off x="9055100" y="51292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7" name="AutoShape 179"/>
          <p:cNvSpPr>
            <a:spLocks/>
          </p:cNvSpPr>
          <p:nvPr/>
        </p:nvSpPr>
        <p:spPr bwMode="auto">
          <a:xfrm>
            <a:off x="9993313" y="48768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8" name="AutoShape 180"/>
          <p:cNvSpPr>
            <a:spLocks/>
          </p:cNvSpPr>
          <p:nvPr/>
        </p:nvSpPr>
        <p:spPr bwMode="auto">
          <a:xfrm>
            <a:off x="9791700" y="51292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chemeClr val="bg1">
              <a:lumMod val="75000"/>
            </a:schemeClr>
          </a:solidFill>
          <a:ln>
            <a:noFill/>
          </a:ln>
          <a:effectLs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69" name="AutoShape 181"/>
          <p:cNvSpPr>
            <a:spLocks/>
          </p:cNvSpPr>
          <p:nvPr/>
        </p:nvSpPr>
        <p:spPr bwMode="auto">
          <a:xfrm>
            <a:off x="33639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0" name="AutoShape 182"/>
          <p:cNvSpPr>
            <a:spLocks/>
          </p:cNvSpPr>
          <p:nvPr/>
        </p:nvSpPr>
        <p:spPr bwMode="auto">
          <a:xfrm>
            <a:off x="31623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1" name="AutoShape 183"/>
          <p:cNvSpPr>
            <a:spLocks/>
          </p:cNvSpPr>
          <p:nvPr/>
        </p:nvSpPr>
        <p:spPr bwMode="auto">
          <a:xfrm>
            <a:off x="41005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2" name="AutoShape 184"/>
          <p:cNvSpPr>
            <a:spLocks/>
          </p:cNvSpPr>
          <p:nvPr/>
        </p:nvSpPr>
        <p:spPr bwMode="auto">
          <a:xfrm>
            <a:off x="38989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3" name="AutoShape 185"/>
          <p:cNvSpPr>
            <a:spLocks/>
          </p:cNvSpPr>
          <p:nvPr/>
        </p:nvSpPr>
        <p:spPr bwMode="auto">
          <a:xfrm>
            <a:off x="48244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4" name="AutoShape 186"/>
          <p:cNvSpPr>
            <a:spLocks/>
          </p:cNvSpPr>
          <p:nvPr/>
        </p:nvSpPr>
        <p:spPr bwMode="auto">
          <a:xfrm>
            <a:off x="46228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5" name="AutoShape 187"/>
          <p:cNvSpPr>
            <a:spLocks/>
          </p:cNvSpPr>
          <p:nvPr/>
        </p:nvSpPr>
        <p:spPr bwMode="auto">
          <a:xfrm>
            <a:off x="55991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6" name="AutoShape 188"/>
          <p:cNvSpPr>
            <a:spLocks/>
          </p:cNvSpPr>
          <p:nvPr/>
        </p:nvSpPr>
        <p:spPr bwMode="auto">
          <a:xfrm>
            <a:off x="53975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7" name="AutoShape 189"/>
          <p:cNvSpPr>
            <a:spLocks/>
          </p:cNvSpPr>
          <p:nvPr/>
        </p:nvSpPr>
        <p:spPr bwMode="auto">
          <a:xfrm>
            <a:off x="6310313" y="36576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8" name="AutoShape 190"/>
          <p:cNvSpPr>
            <a:spLocks/>
          </p:cNvSpPr>
          <p:nvPr/>
        </p:nvSpPr>
        <p:spPr bwMode="auto">
          <a:xfrm>
            <a:off x="6108700" y="39100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79" name="AutoShape 191"/>
          <p:cNvSpPr>
            <a:spLocks/>
          </p:cNvSpPr>
          <p:nvPr/>
        </p:nvSpPr>
        <p:spPr bwMode="auto">
          <a:xfrm>
            <a:off x="7046913" y="36576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0" name="AutoShape 192"/>
          <p:cNvSpPr>
            <a:spLocks/>
          </p:cNvSpPr>
          <p:nvPr/>
        </p:nvSpPr>
        <p:spPr bwMode="auto">
          <a:xfrm>
            <a:off x="6845300" y="39100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1" name="AutoShape 193"/>
          <p:cNvSpPr>
            <a:spLocks/>
          </p:cNvSpPr>
          <p:nvPr/>
        </p:nvSpPr>
        <p:spPr bwMode="auto">
          <a:xfrm>
            <a:off x="77708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2" name="AutoShape 194"/>
          <p:cNvSpPr>
            <a:spLocks/>
          </p:cNvSpPr>
          <p:nvPr/>
        </p:nvSpPr>
        <p:spPr bwMode="auto">
          <a:xfrm>
            <a:off x="75692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3" name="AutoShape 195"/>
          <p:cNvSpPr>
            <a:spLocks/>
          </p:cNvSpPr>
          <p:nvPr/>
        </p:nvSpPr>
        <p:spPr bwMode="auto">
          <a:xfrm>
            <a:off x="8507413" y="36703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4" name="AutoShape 196"/>
          <p:cNvSpPr>
            <a:spLocks/>
          </p:cNvSpPr>
          <p:nvPr/>
        </p:nvSpPr>
        <p:spPr bwMode="auto">
          <a:xfrm>
            <a:off x="8305800" y="39227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5" name="AutoShape 197"/>
          <p:cNvSpPr>
            <a:spLocks/>
          </p:cNvSpPr>
          <p:nvPr/>
        </p:nvSpPr>
        <p:spPr bwMode="auto">
          <a:xfrm>
            <a:off x="9256713" y="36576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6" name="AutoShape 198"/>
          <p:cNvSpPr>
            <a:spLocks/>
          </p:cNvSpPr>
          <p:nvPr/>
        </p:nvSpPr>
        <p:spPr bwMode="auto">
          <a:xfrm>
            <a:off x="9055100" y="39100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7" name="AutoShape 199"/>
          <p:cNvSpPr>
            <a:spLocks/>
          </p:cNvSpPr>
          <p:nvPr/>
        </p:nvSpPr>
        <p:spPr bwMode="auto">
          <a:xfrm>
            <a:off x="9993313" y="3657600"/>
            <a:ext cx="252412" cy="250825"/>
          </a:xfrm>
          <a:custGeom>
            <a:avLst/>
            <a:gdLst>
              <a:gd name="T0" fmla="+- 0 10796 7"/>
              <a:gd name="T1" fmla="*/ T0 w 21578"/>
              <a:gd name="T2" fmla="*/ 10796 h 21593"/>
              <a:gd name="T3" fmla="+- 0 10796 7"/>
              <a:gd name="T4" fmla="*/ T3 w 21578"/>
              <a:gd name="T5" fmla="*/ 10796 h 21593"/>
              <a:gd name="T6" fmla="+- 0 10796 7"/>
              <a:gd name="T7" fmla="*/ T6 w 21578"/>
              <a:gd name="T8" fmla="*/ 10796 h 21593"/>
              <a:gd name="T9" fmla="+- 0 10796 7"/>
              <a:gd name="T10" fmla="*/ T9 w 21578"/>
              <a:gd name="T11" fmla="*/ 10796 h 21593"/>
            </a:gdLst>
            <a:ahLst/>
            <a:cxnLst>
              <a:cxn ang="0">
                <a:pos x="T1" y="T2"/>
              </a:cxn>
              <a:cxn ang="0">
                <a:pos x="T4" y="T5"/>
              </a:cxn>
              <a:cxn ang="0">
                <a:pos x="T7" y="T8"/>
              </a:cxn>
              <a:cxn ang="0">
                <a:pos x="T10" y="T11"/>
              </a:cxn>
            </a:cxnLst>
            <a:rect l="0" t="0" r="r" b="b"/>
            <a:pathLst>
              <a:path w="21578" h="21593">
                <a:moveTo>
                  <a:pt x="10713" y="21593"/>
                </a:moveTo>
                <a:cubicBezTo>
                  <a:pt x="16763" y="21600"/>
                  <a:pt x="21592" y="16788"/>
                  <a:pt x="21578" y="10772"/>
                </a:cubicBezTo>
                <a:cubicBezTo>
                  <a:pt x="21558" y="4808"/>
                  <a:pt x="16725" y="0"/>
                  <a:pt x="10747" y="0"/>
                </a:cubicBezTo>
                <a:cubicBezTo>
                  <a:pt x="4841" y="0"/>
                  <a:pt x="23" y="4809"/>
                  <a:pt x="0" y="10727"/>
                </a:cubicBezTo>
                <a:cubicBezTo>
                  <a:pt x="-7" y="16747"/>
                  <a:pt x="4758" y="21588"/>
                  <a:pt x="10713" y="21593"/>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8" name="AutoShape 200"/>
          <p:cNvSpPr>
            <a:spLocks/>
          </p:cNvSpPr>
          <p:nvPr/>
        </p:nvSpPr>
        <p:spPr bwMode="auto">
          <a:xfrm>
            <a:off x="9791700" y="3910013"/>
            <a:ext cx="639763" cy="841375"/>
          </a:xfrm>
          <a:custGeom>
            <a:avLst/>
            <a:gdLst>
              <a:gd name="T0" fmla="+- 0 10782 90"/>
              <a:gd name="T1" fmla="*/ T0 w 21385"/>
              <a:gd name="T2" fmla="+- 0 10713 1"/>
              <a:gd name="T3" fmla="*/ 10713 h 21425"/>
              <a:gd name="T4" fmla="+- 0 10782 90"/>
              <a:gd name="T5" fmla="*/ T4 w 21385"/>
              <a:gd name="T6" fmla="+- 0 10713 1"/>
              <a:gd name="T7" fmla="*/ 10713 h 21425"/>
              <a:gd name="T8" fmla="+- 0 10782 90"/>
              <a:gd name="T9" fmla="*/ T8 w 21385"/>
              <a:gd name="T10" fmla="+- 0 10713 1"/>
              <a:gd name="T11" fmla="*/ 10713 h 21425"/>
              <a:gd name="T12" fmla="+- 0 10782 90"/>
              <a:gd name="T13" fmla="*/ T12 w 21385"/>
              <a:gd name="T14" fmla="+- 0 10713 1"/>
              <a:gd name="T15" fmla="*/ 10713 h 21425"/>
            </a:gdLst>
            <a:ahLst/>
            <a:cxnLst>
              <a:cxn ang="0">
                <a:pos x="T1" y="T3"/>
              </a:cxn>
              <a:cxn ang="0">
                <a:pos x="T5" y="T7"/>
              </a:cxn>
              <a:cxn ang="0">
                <a:pos x="T9" y="T11"/>
              </a:cxn>
              <a:cxn ang="0">
                <a:pos x="T13" y="T15"/>
              </a:cxn>
            </a:cxnLst>
            <a:rect l="0" t="0" r="r" b="b"/>
            <a:pathLst>
              <a:path w="21385" h="21425">
                <a:moveTo>
                  <a:pt x="21360" y="9410"/>
                </a:moveTo>
                <a:cubicBezTo>
                  <a:pt x="20929" y="7233"/>
                  <a:pt x="19943" y="5217"/>
                  <a:pt x="18307" y="3391"/>
                </a:cubicBezTo>
                <a:cubicBezTo>
                  <a:pt x="17294" y="2258"/>
                  <a:pt x="16026" y="1312"/>
                  <a:pt x="14651" y="440"/>
                </a:cubicBezTo>
                <a:cubicBezTo>
                  <a:pt x="14178" y="142"/>
                  <a:pt x="13616" y="2"/>
                  <a:pt x="13002" y="0"/>
                </a:cubicBezTo>
                <a:cubicBezTo>
                  <a:pt x="11544" y="-1"/>
                  <a:pt x="10086" y="-1"/>
                  <a:pt x="8631" y="2"/>
                </a:cubicBezTo>
                <a:cubicBezTo>
                  <a:pt x="8497" y="2"/>
                  <a:pt x="8360" y="15"/>
                  <a:pt x="8227" y="31"/>
                </a:cubicBezTo>
                <a:cubicBezTo>
                  <a:pt x="7340" y="142"/>
                  <a:pt x="6638" y="522"/>
                  <a:pt x="5981" y="956"/>
                </a:cubicBezTo>
                <a:cubicBezTo>
                  <a:pt x="2524" y="3235"/>
                  <a:pt x="670" y="6163"/>
                  <a:pt x="13" y="9572"/>
                </a:cubicBezTo>
                <a:cubicBezTo>
                  <a:pt x="-90" y="10100"/>
                  <a:pt x="382" y="10630"/>
                  <a:pt x="1047" y="10800"/>
                </a:cubicBezTo>
                <a:cubicBezTo>
                  <a:pt x="2064" y="11061"/>
                  <a:pt x="2952" y="10573"/>
                  <a:pt x="3135" y="9658"/>
                </a:cubicBezTo>
                <a:cubicBezTo>
                  <a:pt x="3359" y="8522"/>
                  <a:pt x="3760" y="7422"/>
                  <a:pt x="4424" y="6391"/>
                </a:cubicBezTo>
                <a:cubicBezTo>
                  <a:pt x="4851" y="5727"/>
                  <a:pt x="5365" y="5094"/>
                  <a:pt x="5842" y="4448"/>
                </a:cubicBezTo>
                <a:cubicBezTo>
                  <a:pt x="5884" y="4461"/>
                  <a:pt x="5925" y="4477"/>
                  <a:pt x="5969" y="4490"/>
                </a:cubicBezTo>
                <a:cubicBezTo>
                  <a:pt x="5974" y="4528"/>
                  <a:pt x="5981" y="4565"/>
                  <a:pt x="5981" y="4602"/>
                </a:cubicBezTo>
                <a:cubicBezTo>
                  <a:pt x="5981" y="5693"/>
                  <a:pt x="5983" y="6785"/>
                  <a:pt x="5981" y="7875"/>
                </a:cubicBezTo>
                <a:lnTo>
                  <a:pt x="3760" y="13166"/>
                </a:lnTo>
                <a:lnTo>
                  <a:pt x="5975" y="13166"/>
                </a:lnTo>
                <a:cubicBezTo>
                  <a:pt x="5973" y="15358"/>
                  <a:pt x="5969" y="17549"/>
                  <a:pt x="5969" y="19741"/>
                </a:cubicBezTo>
                <a:cubicBezTo>
                  <a:pt x="5969" y="20717"/>
                  <a:pt x="6868" y="21440"/>
                  <a:pt x="8052" y="21424"/>
                </a:cubicBezTo>
                <a:cubicBezTo>
                  <a:pt x="9379" y="21407"/>
                  <a:pt x="10139" y="20560"/>
                  <a:pt x="10127" y="19729"/>
                </a:cubicBezTo>
                <a:cubicBezTo>
                  <a:pt x="10095" y="17543"/>
                  <a:pt x="10107" y="15354"/>
                  <a:pt x="10111" y="13166"/>
                </a:cubicBezTo>
                <a:lnTo>
                  <a:pt x="11504" y="13166"/>
                </a:lnTo>
                <a:cubicBezTo>
                  <a:pt x="11504" y="13262"/>
                  <a:pt x="11504" y="13358"/>
                  <a:pt x="11504" y="13454"/>
                </a:cubicBezTo>
                <a:cubicBezTo>
                  <a:pt x="11504" y="15543"/>
                  <a:pt x="11500" y="17634"/>
                  <a:pt x="11504" y="19725"/>
                </a:cubicBezTo>
                <a:cubicBezTo>
                  <a:pt x="11508" y="20841"/>
                  <a:pt x="12661" y="21599"/>
                  <a:pt x="14015" y="21387"/>
                </a:cubicBezTo>
                <a:cubicBezTo>
                  <a:pt x="15025" y="21229"/>
                  <a:pt x="15659" y="20599"/>
                  <a:pt x="15659" y="19749"/>
                </a:cubicBezTo>
                <a:cubicBezTo>
                  <a:pt x="15660" y="17555"/>
                  <a:pt x="15660" y="15361"/>
                  <a:pt x="15660" y="13166"/>
                </a:cubicBezTo>
                <a:lnTo>
                  <a:pt x="18397" y="13166"/>
                </a:lnTo>
                <a:lnTo>
                  <a:pt x="15662" y="7875"/>
                </a:lnTo>
                <a:lnTo>
                  <a:pt x="15660" y="7875"/>
                </a:lnTo>
                <a:cubicBezTo>
                  <a:pt x="15660" y="6971"/>
                  <a:pt x="15662" y="6068"/>
                  <a:pt x="15662" y="5165"/>
                </a:cubicBezTo>
                <a:cubicBezTo>
                  <a:pt x="15662" y="5035"/>
                  <a:pt x="15662" y="4906"/>
                  <a:pt x="15662" y="4698"/>
                </a:cubicBezTo>
                <a:cubicBezTo>
                  <a:pt x="15782" y="4793"/>
                  <a:pt x="15816" y="4811"/>
                  <a:pt x="15839" y="4837"/>
                </a:cubicBezTo>
                <a:cubicBezTo>
                  <a:pt x="15901" y="4904"/>
                  <a:pt x="15956" y="4974"/>
                  <a:pt x="16017" y="5041"/>
                </a:cubicBezTo>
                <a:cubicBezTo>
                  <a:pt x="17219" y="6477"/>
                  <a:pt x="17946" y="8047"/>
                  <a:pt x="18287" y="9724"/>
                </a:cubicBezTo>
                <a:cubicBezTo>
                  <a:pt x="18443" y="10489"/>
                  <a:pt x="19154" y="10953"/>
                  <a:pt x="20048" y="10857"/>
                </a:cubicBezTo>
                <a:cubicBezTo>
                  <a:pt x="20957" y="10760"/>
                  <a:pt x="21510" y="10169"/>
                  <a:pt x="21360" y="9410"/>
                </a:cubicBezTo>
                <a:close/>
              </a:path>
            </a:pathLst>
          </a:custGeom>
          <a:solidFill>
            <a:srgbClr val="ECA434"/>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38100" tIns="38100" rIns="38100" bIns="3810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3000">
              <a:solidFill>
                <a:srgbClr val="FFFFFF"/>
              </a:solidFill>
              <a:effectLst>
                <a:outerShdw blurRad="38100" dist="38100" dir="2700000" algn="tl">
                  <a:srgbClr val="000000"/>
                </a:outerShdw>
              </a:effectLst>
            </a:endParaRPr>
          </a:p>
        </p:txBody>
      </p:sp>
      <p:sp>
        <p:nvSpPr>
          <p:cNvPr id="114889" name="AutoShape 201"/>
          <p:cNvSpPr>
            <a:spLocks/>
          </p:cNvSpPr>
          <p:nvPr/>
        </p:nvSpPr>
        <p:spPr bwMode="auto">
          <a:xfrm>
            <a:off x="1363663" y="839788"/>
            <a:ext cx="127381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a:solidFill>
                  <a:srgbClr val="4D4D4D"/>
                </a:solidFill>
                <a:latin typeface="Aleo" panose="020F0502020204030203" pitchFamily="34" charset="0"/>
                <a:ea typeface="Aleo Regular" charset="0"/>
                <a:cs typeface="Aleo Regular" charset="0"/>
                <a:sym typeface="Aleo Regular" charset="0"/>
              </a:rPr>
              <a:t>Market </a:t>
            </a:r>
            <a:r>
              <a:rPr lang="en-US" sz="9200" b="1" dirty="0" smtClean="0">
                <a:solidFill>
                  <a:srgbClr val="4D4D4D"/>
                </a:solidFill>
                <a:latin typeface="Aleo" panose="020F0502020204030203" pitchFamily="34" charset="0"/>
                <a:ea typeface="Aleo Regular" charset="0"/>
                <a:cs typeface="Aleo Regular" charset="0"/>
                <a:sym typeface="Aleo Regular" charset="0"/>
              </a:rPr>
              <a:t>analysis</a:t>
            </a:r>
            <a:endParaRPr lang="en-US" dirty="0"/>
          </a:p>
        </p:txBody>
      </p:sp>
      <p:sp>
        <p:nvSpPr>
          <p:cNvPr id="114890" name="AutoShape 202"/>
          <p:cNvSpPr>
            <a:spLocks/>
          </p:cNvSpPr>
          <p:nvPr/>
        </p:nvSpPr>
        <p:spPr bwMode="auto">
          <a:xfrm>
            <a:off x="5613400" y="10439399"/>
            <a:ext cx="5308600" cy="261128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t" anchorCtr="0"/>
          <a:lstStyle/>
          <a:p>
            <a:pPr algn="l">
              <a:defRPr/>
            </a:pPr>
            <a:r>
              <a:rPr lang="en-US" sz="3000" dirty="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that’s 16 dogs for every 100 people!</a:t>
            </a:r>
            <a:endParaRPr lang="en-US" sz="3200" dirty="0"/>
          </a:p>
        </p:txBody>
      </p:sp>
      <p:sp>
        <p:nvSpPr>
          <p:cNvPr id="114891" name="AutoShape 203"/>
          <p:cNvSpPr>
            <a:spLocks/>
          </p:cNvSpPr>
          <p:nvPr/>
        </p:nvSpPr>
        <p:spPr bwMode="auto">
          <a:xfrm>
            <a:off x="16243300" y="10439400"/>
            <a:ext cx="5308600" cy="217924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t" anchorCtr="0"/>
          <a:lstStyle/>
          <a:p>
            <a:pPr algn="l"/>
            <a:r>
              <a:rPr lang="en-US" sz="30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of a whopping $6.02 billion pet industry was spent on dogs alone in 2009. </a:t>
            </a:r>
          </a:p>
        </p:txBody>
      </p:sp>
      <p:sp>
        <p:nvSpPr>
          <p:cNvPr id="114892" name="AutoShape 204"/>
          <p:cNvSpPr>
            <a:spLocks/>
          </p:cNvSpPr>
          <p:nvPr/>
        </p:nvSpPr>
        <p:spPr bwMode="auto">
          <a:xfrm>
            <a:off x="3005138" y="10217150"/>
            <a:ext cx="23495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9200" b="1" dirty="0" smtClean="0">
                <a:solidFill>
                  <a:srgbClr val="4D4D4D"/>
                </a:solidFill>
                <a:latin typeface="Aleo" panose="020F0502020204030203" pitchFamily="34" charset="0"/>
                <a:ea typeface="Aleo Regular" charset="0"/>
                <a:cs typeface="Aleo Regular" charset="0"/>
                <a:sym typeface="Aleo Regular" charset="0"/>
              </a:rPr>
              <a:t>36%</a:t>
            </a:r>
            <a:endParaRPr lang="en-US" dirty="0"/>
          </a:p>
        </p:txBody>
      </p:sp>
      <p:sp>
        <p:nvSpPr>
          <p:cNvPr id="114893" name="AutoShape 205"/>
          <p:cNvSpPr>
            <a:spLocks/>
          </p:cNvSpPr>
          <p:nvPr/>
        </p:nvSpPr>
        <p:spPr bwMode="auto">
          <a:xfrm>
            <a:off x="13639800" y="10210800"/>
            <a:ext cx="23495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9200" b="1" dirty="0">
                <a:solidFill>
                  <a:srgbClr val="4D4D4D"/>
                </a:solidFill>
                <a:latin typeface="Aleo" panose="020F0502020204030203" pitchFamily="34" charset="0"/>
                <a:ea typeface="Aleo Regular" charset="0"/>
                <a:cs typeface="Aleo Regular" charset="0"/>
                <a:sym typeface="Aleo Regular" charset="0"/>
              </a:rPr>
              <a:t>60%</a:t>
            </a:r>
            <a:endParaRPr lang="en-US" dirty="0"/>
          </a:p>
        </p:txBody>
      </p:sp>
      <p:sp>
        <p:nvSpPr>
          <p:cNvPr id="114894" name="AutoShape 206"/>
          <p:cNvSpPr>
            <a:spLocks/>
          </p:cNvSpPr>
          <p:nvPr/>
        </p:nvSpPr>
        <p:spPr bwMode="auto">
          <a:xfrm>
            <a:off x="598712" y="11449050"/>
            <a:ext cx="4760688" cy="622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400" dirty="0" smtClean="0">
                <a:solidFill>
                  <a:srgbClr val="4D4D4D"/>
                </a:solidFill>
                <a:latin typeface="Aleo" panose="020F0502020204030203" pitchFamily="34" charset="0"/>
                <a:ea typeface="Aleo Regular" charset="0"/>
                <a:cs typeface="Aleo Regular" charset="0"/>
                <a:sym typeface="Aleo Regular" charset="0"/>
              </a:rPr>
              <a:t>of households own dogs</a:t>
            </a:r>
            <a:endParaRPr lang="en-US" dirty="0"/>
          </a:p>
        </p:txBody>
      </p:sp>
      <p:sp>
        <p:nvSpPr>
          <p:cNvPr id="114895" name="AutoShape 207"/>
          <p:cNvSpPr>
            <a:spLocks/>
          </p:cNvSpPr>
          <p:nvPr/>
        </p:nvSpPr>
        <p:spPr bwMode="auto">
          <a:xfrm>
            <a:off x="11471920" y="11442700"/>
            <a:ext cx="4504680" cy="622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400" dirty="0" smtClean="0">
                <a:solidFill>
                  <a:srgbClr val="4D4D4D"/>
                </a:solidFill>
                <a:latin typeface="Aleo" panose="020F0502020204030203" pitchFamily="34" charset="0"/>
                <a:ea typeface="Aleo Regular" charset="0"/>
                <a:cs typeface="Aleo Regular" charset="0"/>
                <a:sym typeface="Aleo Regular" charset="0"/>
              </a:rPr>
              <a:t>of industry spend</a:t>
            </a: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3863300" y="13195300"/>
            <a:ext cx="304800" cy="304800"/>
          </a:xfrm>
          <a:prstGeom prst="rect">
            <a:avLst/>
          </a:prstGeom>
        </p:spPr>
      </p:pic>
    </p:spTree>
  </p:cSld>
  <p:clrMapOvr>
    <a:masterClrMapping/>
  </p:clrMapOvr>
  <p:transition spd="med" advTm="2099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308" name="AutoShape 52"/>
          <p:cNvSpPr>
            <a:spLocks/>
          </p:cNvSpPr>
          <p:nvPr/>
        </p:nvSpPr>
        <p:spPr bwMode="auto">
          <a:xfrm>
            <a:off x="1379538" y="844550"/>
            <a:ext cx="1376479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Asia-Pacific market</a:t>
            </a:r>
            <a:endParaRPr lang="en-US" dirty="0"/>
          </a:p>
        </p:txBody>
      </p:sp>
      <p:sp>
        <p:nvSpPr>
          <p:cNvPr id="96309" name="Line 53"/>
          <p:cNvSpPr>
            <a:spLocks noChangeShapeType="1"/>
          </p:cNvSpPr>
          <p:nvPr/>
        </p:nvSpPr>
        <p:spPr bwMode="auto">
          <a:xfrm flipV="1">
            <a:off x="3744913" y="3970338"/>
            <a:ext cx="0" cy="7586662"/>
          </a:xfrm>
          <a:prstGeom prst="line">
            <a:avLst/>
          </a:prstGeom>
          <a:noFill/>
          <a:ln w="63500" cap="flat" cmpd="sng">
            <a:solidFill>
              <a:srgbClr val="B7B7B7"/>
            </a:solidFill>
            <a:prstDash val="solid"/>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457200">
              <a:defRPr sz="5600">
                <a:solidFill>
                  <a:srgbClr val="000000"/>
                </a:solidFill>
                <a:latin typeface="Gill Sans" charset="0"/>
                <a:ea typeface="Gill Sans" charset="0"/>
                <a:cs typeface="Gill Sans" charset="0"/>
                <a:sym typeface="Gill Sans" charset="0"/>
              </a:defRPr>
            </a:lvl1pPr>
            <a:lvl2pPr defTabSz="457200">
              <a:defRPr sz="5600">
                <a:solidFill>
                  <a:srgbClr val="000000"/>
                </a:solidFill>
                <a:latin typeface="Gill Sans" charset="0"/>
                <a:ea typeface="Gill Sans" charset="0"/>
                <a:cs typeface="Gill Sans" charset="0"/>
                <a:sym typeface="Gill Sans" charset="0"/>
              </a:defRPr>
            </a:lvl2pPr>
            <a:lvl3pPr defTabSz="457200">
              <a:defRPr sz="5600">
                <a:solidFill>
                  <a:srgbClr val="000000"/>
                </a:solidFill>
                <a:latin typeface="Gill Sans" charset="0"/>
                <a:ea typeface="Gill Sans" charset="0"/>
                <a:cs typeface="Gill Sans" charset="0"/>
                <a:sym typeface="Gill Sans" charset="0"/>
              </a:defRPr>
            </a:lvl3pPr>
            <a:lvl4pPr defTabSz="457200">
              <a:defRPr sz="5600">
                <a:solidFill>
                  <a:srgbClr val="000000"/>
                </a:solidFill>
                <a:latin typeface="Gill Sans" charset="0"/>
                <a:ea typeface="Gill Sans" charset="0"/>
                <a:cs typeface="Gill Sans" charset="0"/>
                <a:sym typeface="Gill Sans" charset="0"/>
              </a:defRPr>
            </a:lvl4pPr>
            <a:lvl5pPr defTabSz="457200">
              <a:defRPr sz="5600">
                <a:solidFill>
                  <a:srgbClr val="000000"/>
                </a:solidFill>
                <a:latin typeface="Gill Sans" charset="0"/>
                <a:ea typeface="Gill Sans" charset="0"/>
                <a:cs typeface="Gill Sans" charset="0"/>
                <a:sym typeface="Gill Sans" charset="0"/>
              </a:defRPr>
            </a:lvl5pPr>
            <a:lvl6pPr marL="18288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457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pPr algn="l"/>
            <a:endParaRPr lang="en-US" sz="1200">
              <a:latin typeface="Helvetica" panose="020B0604020202020204" pitchFamily="34" charset="0"/>
              <a:ea typeface="Helvetica" panose="020B0604020202020204" pitchFamily="34" charset="0"/>
              <a:cs typeface="Helvetica" panose="020B0604020202020204" pitchFamily="34" charset="0"/>
              <a:sym typeface="Helvetica" panose="020B0604020202020204" pitchFamily="34" charset="0"/>
            </a:endParaRPr>
          </a:p>
        </p:txBody>
      </p:sp>
      <p:sp>
        <p:nvSpPr>
          <p:cNvPr id="96310" name="AutoShape 54"/>
          <p:cNvSpPr>
            <a:spLocks/>
          </p:cNvSpPr>
          <p:nvPr/>
        </p:nvSpPr>
        <p:spPr bwMode="auto">
          <a:xfrm>
            <a:off x="3611563" y="3897313"/>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7B3B65"/>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96311" name="AutoShape 55"/>
          <p:cNvSpPr>
            <a:spLocks/>
          </p:cNvSpPr>
          <p:nvPr/>
        </p:nvSpPr>
        <p:spPr bwMode="auto">
          <a:xfrm>
            <a:off x="3617913" y="6306121"/>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6BC7C3"/>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96312" name="AutoShape 56"/>
          <p:cNvSpPr>
            <a:spLocks/>
          </p:cNvSpPr>
          <p:nvPr/>
        </p:nvSpPr>
        <p:spPr bwMode="auto">
          <a:xfrm>
            <a:off x="1282700" y="4057650"/>
            <a:ext cx="1625600" cy="469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2400" dirty="0" smtClean="0">
                <a:solidFill>
                  <a:srgbClr val="4D4D4D"/>
                </a:solidFill>
                <a:latin typeface="Aleo" panose="020F0502020204030203" pitchFamily="34" charset="0"/>
                <a:ea typeface="Aleo Regular" charset="0"/>
                <a:cs typeface="Aleo Regular" charset="0"/>
                <a:sym typeface="Aleo Regular" charset="0"/>
              </a:rPr>
              <a:t>Australia</a:t>
            </a:r>
            <a:endParaRPr lang="en-US" dirty="0"/>
          </a:p>
        </p:txBody>
      </p:sp>
      <p:sp>
        <p:nvSpPr>
          <p:cNvPr id="96313" name="AutoShape 57"/>
          <p:cNvSpPr>
            <a:spLocks/>
          </p:cNvSpPr>
          <p:nvPr/>
        </p:nvSpPr>
        <p:spPr bwMode="auto">
          <a:xfrm>
            <a:off x="990600" y="3479800"/>
            <a:ext cx="191770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600" b="1" dirty="0">
                <a:solidFill>
                  <a:srgbClr val="7B3B65"/>
                </a:solidFill>
                <a:latin typeface="Aleo" panose="020F0502020204030203" pitchFamily="34" charset="0"/>
                <a:ea typeface="Aleo Regular" charset="0"/>
                <a:cs typeface="Aleo Regular" charset="0"/>
                <a:sym typeface="Aleo Regular" charset="0"/>
              </a:rPr>
              <a:t>$</a:t>
            </a:r>
            <a:r>
              <a:rPr lang="en-US" sz="3600" b="1" dirty="0" smtClean="0">
                <a:solidFill>
                  <a:srgbClr val="7B3B65"/>
                </a:solidFill>
                <a:latin typeface="Aleo" panose="020F0502020204030203" pitchFamily="34" charset="0"/>
                <a:ea typeface="Aleo Regular" charset="0"/>
                <a:cs typeface="Aleo Regular" charset="0"/>
                <a:sym typeface="Aleo Regular" charset="0"/>
              </a:rPr>
              <a:t>1,056</a:t>
            </a:r>
            <a:endParaRPr lang="en-US" dirty="0"/>
          </a:p>
        </p:txBody>
      </p:sp>
      <p:sp>
        <p:nvSpPr>
          <p:cNvPr id="96314" name="AutoShape 58"/>
          <p:cNvSpPr>
            <a:spLocks/>
          </p:cNvSpPr>
          <p:nvPr/>
        </p:nvSpPr>
        <p:spPr bwMode="auto">
          <a:xfrm>
            <a:off x="3617913" y="8801001"/>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E59428"/>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96315" name="AutoShape 59"/>
          <p:cNvSpPr>
            <a:spLocks/>
          </p:cNvSpPr>
          <p:nvPr/>
        </p:nvSpPr>
        <p:spPr bwMode="auto">
          <a:xfrm>
            <a:off x="3617913" y="11343828"/>
            <a:ext cx="266700" cy="2667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FFFFFF"/>
          </a:solidFill>
          <a:ln w="88900" cap="flat" cmpd="sng">
            <a:solidFill>
              <a:srgbClr val="374B5D"/>
            </a:solidFill>
            <a:prstDash val="solid"/>
            <a:miter lim="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C0C0C0"/>
                </a:outerShdw>
              </a:effectLst>
            </a:endParaRPr>
          </a:p>
        </p:txBody>
      </p:sp>
      <p:sp>
        <p:nvSpPr>
          <p:cNvPr id="96316" name="AutoShape 60"/>
          <p:cNvSpPr>
            <a:spLocks/>
          </p:cNvSpPr>
          <p:nvPr/>
        </p:nvSpPr>
        <p:spPr bwMode="auto">
          <a:xfrm>
            <a:off x="804958" y="6460108"/>
            <a:ext cx="2052542" cy="469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2400" dirty="0" smtClean="0">
                <a:solidFill>
                  <a:srgbClr val="4D4D4D"/>
                </a:solidFill>
                <a:latin typeface="Aleo" panose="020F0502020204030203" pitchFamily="34" charset="0"/>
                <a:ea typeface="Aleo Regular" charset="0"/>
                <a:cs typeface="Aleo Regular" charset="0"/>
                <a:sym typeface="Aleo Regular" charset="0"/>
              </a:rPr>
              <a:t>New Zealand</a:t>
            </a:r>
            <a:endParaRPr lang="en-US" dirty="0"/>
          </a:p>
        </p:txBody>
      </p:sp>
      <p:sp>
        <p:nvSpPr>
          <p:cNvPr id="96317" name="AutoShape 61"/>
          <p:cNvSpPr>
            <a:spLocks/>
          </p:cNvSpPr>
          <p:nvPr/>
        </p:nvSpPr>
        <p:spPr bwMode="auto">
          <a:xfrm>
            <a:off x="939800" y="5888608"/>
            <a:ext cx="191770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600" b="1" dirty="0" smtClean="0">
                <a:solidFill>
                  <a:srgbClr val="5CBEB6"/>
                </a:solidFill>
                <a:latin typeface="Aleo" panose="020F0502020204030203" pitchFamily="34" charset="0"/>
                <a:ea typeface="Aleo Regular" charset="0"/>
                <a:cs typeface="Aleo Regular" charset="0"/>
                <a:sym typeface="Aleo Regular" charset="0"/>
              </a:rPr>
              <a:t>$1,571</a:t>
            </a:r>
            <a:endParaRPr lang="en-US" dirty="0"/>
          </a:p>
        </p:txBody>
      </p:sp>
      <p:sp>
        <p:nvSpPr>
          <p:cNvPr id="96318" name="AutoShape 62"/>
          <p:cNvSpPr>
            <a:spLocks/>
          </p:cNvSpPr>
          <p:nvPr/>
        </p:nvSpPr>
        <p:spPr bwMode="auto">
          <a:xfrm>
            <a:off x="1320800" y="8980388"/>
            <a:ext cx="1625600" cy="469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2400" dirty="0" smtClean="0">
                <a:solidFill>
                  <a:srgbClr val="4D4D4D"/>
                </a:solidFill>
                <a:latin typeface="Aleo" panose="020F0502020204030203" pitchFamily="34" charset="0"/>
                <a:ea typeface="Aleo Regular" charset="0"/>
                <a:cs typeface="Aleo Regular" charset="0"/>
                <a:sym typeface="Aleo Regular" charset="0"/>
              </a:rPr>
              <a:t>Japan</a:t>
            </a:r>
            <a:endParaRPr lang="en-US" dirty="0"/>
          </a:p>
        </p:txBody>
      </p:sp>
      <p:sp>
        <p:nvSpPr>
          <p:cNvPr id="96319" name="AutoShape 63"/>
          <p:cNvSpPr>
            <a:spLocks/>
          </p:cNvSpPr>
          <p:nvPr/>
        </p:nvSpPr>
        <p:spPr bwMode="auto">
          <a:xfrm>
            <a:off x="1028700" y="8383488"/>
            <a:ext cx="191770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600" b="1" dirty="0" smtClean="0">
                <a:solidFill>
                  <a:srgbClr val="E59428"/>
                </a:solidFill>
                <a:latin typeface="Aleo" panose="020F0502020204030203" pitchFamily="34" charset="0"/>
                <a:sym typeface="Aleo Regular" charset="0"/>
              </a:rPr>
              <a:t>50.8%</a:t>
            </a:r>
            <a:endParaRPr lang="en-US" dirty="0"/>
          </a:p>
        </p:txBody>
      </p:sp>
      <p:sp>
        <p:nvSpPr>
          <p:cNvPr id="96320" name="AutoShape 64"/>
          <p:cNvSpPr>
            <a:spLocks/>
          </p:cNvSpPr>
          <p:nvPr/>
        </p:nvSpPr>
        <p:spPr bwMode="auto">
          <a:xfrm>
            <a:off x="804958" y="11533956"/>
            <a:ext cx="2141442" cy="4699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2400" dirty="0" smtClean="0">
                <a:solidFill>
                  <a:srgbClr val="4D4D4D"/>
                </a:solidFill>
                <a:latin typeface="Aleo" panose="020F0502020204030203" pitchFamily="34" charset="0"/>
                <a:ea typeface="Aleo Regular" charset="0"/>
                <a:cs typeface="Aleo Regular" charset="0"/>
                <a:sym typeface="Aleo Regular" charset="0"/>
              </a:rPr>
              <a:t>dog care</a:t>
            </a:r>
            <a:endParaRPr lang="en-US" dirty="0"/>
          </a:p>
        </p:txBody>
      </p:sp>
      <p:sp>
        <p:nvSpPr>
          <p:cNvPr id="96321" name="AutoShape 65"/>
          <p:cNvSpPr>
            <a:spLocks/>
          </p:cNvSpPr>
          <p:nvPr/>
        </p:nvSpPr>
        <p:spPr bwMode="auto">
          <a:xfrm>
            <a:off x="1028700" y="10962456"/>
            <a:ext cx="1917700" cy="66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r"/>
            <a:r>
              <a:rPr lang="en-US" sz="3600" b="1" dirty="0" smtClean="0">
                <a:solidFill>
                  <a:srgbClr val="374B5D"/>
                </a:solidFill>
                <a:latin typeface="Aleo" panose="020F0502020204030203" pitchFamily="34" charset="0"/>
                <a:ea typeface="Aleo Regular" charset="0"/>
                <a:cs typeface="Aleo Regular" charset="0"/>
                <a:sym typeface="Aleo Regular" charset="0"/>
              </a:rPr>
              <a:t>43.8%</a:t>
            </a:r>
            <a:endParaRPr lang="en-US" dirty="0"/>
          </a:p>
        </p:txBody>
      </p:sp>
      <p:sp>
        <p:nvSpPr>
          <p:cNvPr id="96322" name="AutoShape 66"/>
          <p:cNvSpPr>
            <a:spLocks/>
          </p:cNvSpPr>
          <p:nvPr/>
        </p:nvSpPr>
        <p:spPr bwMode="auto">
          <a:xfrm>
            <a:off x="4508500" y="3464992"/>
            <a:ext cx="6057900" cy="1219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Average annual dog owner’s </a:t>
            </a:r>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spend on their pet</a:t>
            </a:r>
            <a:endParaRPr lang="en-US" dirty="0"/>
          </a:p>
        </p:txBody>
      </p:sp>
      <p:sp>
        <p:nvSpPr>
          <p:cNvPr id="96323" name="AutoShape 67"/>
          <p:cNvSpPr>
            <a:spLocks/>
          </p:cNvSpPr>
          <p:nvPr/>
        </p:nvSpPr>
        <p:spPr bwMode="auto">
          <a:xfrm>
            <a:off x="4533900" y="5710808"/>
            <a:ext cx="6057900" cy="1219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Average annual dog owner’s spend on their pet</a:t>
            </a:r>
            <a:endParaRPr lang="en-US" dirty="0"/>
          </a:p>
        </p:txBody>
      </p:sp>
      <p:sp>
        <p:nvSpPr>
          <p:cNvPr id="96324" name="AutoShape 68"/>
          <p:cNvSpPr>
            <a:spLocks/>
          </p:cNvSpPr>
          <p:nvPr/>
        </p:nvSpPr>
        <p:spPr bwMode="auto">
          <a:xfrm>
            <a:off x="4546600" y="8366937"/>
            <a:ext cx="6057900" cy="102370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333333"/>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Japan’s share of Asia-Pacific market</a:t>
            </a:r>
            <a:endParaRPr lang="en-US" dirty="0"/>
          </a:p>
        </p:txBody>
      </p:sp>
      <p:sp>
        <p:nvSpPr>
          <p:cNvPr id="96329" name="AutoShape 73"/>
          <p:cNvSpPr>
            <a:spLocks/>
          </p:cNvSpPr>
          <p:nvPr/>
        </p:nvSpPr>
        <p:spPr bwMode="auto">
          <a:xfrm>
            <a:off x="4508500" y="10823376"/>
            <a:ext cx="6057900" cy="12192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pPr algn="l"/>
            <a:r>
              <a:rPr lang="en-US" sz="3600" dirty="0" smtClean="0">
                <a:solidFill>
                  <a:srgbClr val="333333"/>
                </a:solidFill>
                <a:latin typeface="Lato Light" panose="020F0302020204030203" pitchFamily="34" charset="0"/>
                <a:sym typeface="Lato Light" panose="020F0302020204030203" pitchFamily="34" charset="0"/>
              </a:rPr>
              <a:t>share of total Asia Pacific  market</a:t>
            </a:r>
            <a:endParaRPr lang="en-US" dirty="0"/>
          </a:p>
        </p:txBody>
      </p:sp>
      <p:sp>
        <p:nvSpPr>
          <p:cNvPr id="78" name="Freeform 266"/>
          <p:cNvSpPr>
            <a:spLocks/>
          </p:cNvSpPr>
          <p:nvPr/>
        </p:nvSpPr>
        <p:spPr bwMode="auto">
          <a:xfrm>
            <a:off x="21982652" y="12401290"/>
            <a:ext cx="665759" cy="760030"/>
          </a:xfrm>
          <a:custGeom>
            <a:avLst/>
            <a:gdLst>
              <a:gd name="T0" fmla="*/ 0 w 138"/>
              <a:gd name="T1" fmla="*/ 2147483647 h 157"/>
              <a:gd name="T2" fmla="*/ 2147483647 w 138"/>
              <a:gd name="T3" fmla="*/ 2147483647 h 157"/>
              <a:gd name="T4" fmla="*/ 2147483647 w 138"/>
              <a:gd name="T5" fmla="*/ 2147483647 h 157"/>
              <a:gd name="T6" fmla="*/ 2147483647 w 138"/>
              <a:gd name="T7" fmla="*/ 2147483647 h 157"/>
              <a:gd name="T8" fmla="*/ 2147483647 w 138"/>
              <a:gd name="T9" fmla="*/ 2147483647 h 157"/>
              <a:gd name="T10" fmla="*/ 2147483647 w 138"/>
              <a:gd name="T11" fmla="*/ 2147483647 h 157"/>
              <a:gd name="T12" fmla="*/ 2147483647 w 138"/>
              <a:gd name="T13" fmla="*/ 0 h 157"/>
              <a:gd name="T14" fmla="*/ 2147483647 w 138"/>
              <a:gd name="T15" fmla="*/ 2147483647 h 157"/>
              <a:gd name="T16" fmla="*/ 2147483647 w 138"/>
              <a:gd name="T17" fmla="*/ 2147483647 h 157"/>
              <a:gd name="T18" fmla="*/ 2147483647 w 138"/>
              <a:gd name="T19" fmla="*/ 2147483647 h 157"/>
              <a:gd name="T20" fmla="*/ 2147483647 w 138"/>
              <a:gd name="T21" fmla="*/ 2147483647 h 157"/>
              <a:gd name="T22" fmla="*/ 2147483647 w 138"/>
              <a:gd name="T23" fmla="*/ 2147483647 h 157"/>
              <a:gd name="T24" fmla="*/ 2147483647 w 138"/>
              <a:gd name="T25" fmla="*/ 2147483647 h 157"/>
              <a:gd name="T26" fmla="*/ 2147483647 w 138"/>
              <a:gd name="T27" fmla="*/ 2147483647 h 157"/>
              <a:gd name="T28" fmla="*/ 2147483647 w 138"/>
              <a:gd name="T29" fmla="*/ 2147483647 h 157"/>
              <a:gd name="T30" fmla="*/ 2147483647 w 138"/>
              <a:gd name="T31" fmla="*/ 2147483647 h 157"/>
              <a:gd name="T32" fmla="*/ 2147483647 w 138"/>
              <a:gd name="T33" fmla="*/ 2147483647 h 157"/>
              <a:gd name="T34" fmla="*/ 0 w 138"/>
              <a:gd name="T35" fmla="*/ 2147483647 h 157"/>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38" h="157">
                <a:moveTo>
                  <a:pt x="0" y="133"/>
                </a:moveTo>
                <a:lnTo>
                  <a:pt x="18" y="97"/>
                </a:lnTo>
                <a:lnTo>
                  <a:pt x="30" y="79"/>
                </a:lnTo>
                <a:lnTo>
                  <a:pt x="66" y="60"/>
                </a:lnTo>
                <a:lnTo>
                  <a:pt x="78" y="54"/>
                </a:lnTo>
                <a:lnTo>
                  <a:pt x="90" y="30"/>
                </a:lnTo>
                <a:lnTo>
                  <a:pt x="102" y="0"/>
                </a:lnTo>
                <a:lnTo>
                  <a:pt x="114" y="12"/>
                </a:lnTo>
                <a:lnTo>
                  <a:pt x="138" y="18"/>
                </a:lnTo>
                <a:lnTo>
                  <a:pt x="138" y="36"/>
                </a:lnTo>
                <a:lnTo>
                  <a:pt x="114" y="54"/>
                </a:lnTo>
                <a:lnTo>
                  <a:pt x="102" y="67"/>
                </a:lnTo>
                <a:lnTo>
                  <a:pt x="78" y="91"/>
                </a:lnTo>
                <a:lnTo>
                  <a:pt x="72" y="115"/>
                </a:lnTo>
                <a:lnTo>
                  <a:pt x="66" y="151"/>
                </a:lnTo>
                <a:lnTo>
                  <a:pt x="36" y="157"/>
                </a:lnTo>
                <a:lnTo>
                  <a:pt x="18" y="151"/>
                </a:lnTo>
                <a:lnTo>
                  <a:pt x="0" y="133"/>
                </a:lnTo>
                <a:close/>
              </a:path>
            </a:pathLst>
          </a:custGeom>
          <a:solidFill>
            <a:srgbClr val="76CEC5"/>
          </a:solidFill>
          <a:ln w="25400">
            <a:solidFill>
              <a:schemeClr val="bg1"/>
            </a:solidFill>
            <a:round/>
            <a:headEnd/>
            <a:tailEnd/>
          </a:ln>
        </p:spPr>
        <p:txBody>
          <a:bodyPr/>
          <a:lstStyle/>
          <a:p>
            <a:endParaRPr lang="en-AU"/>
          </a:p>
        </p:txBody>
      </p:sp>
      <p:sp>
        <p:nvSpPr>
          <p:cNvPr id="79" name="Freeform 267"/>
          <p:cNvSpPr>
            <a:spLocks/>
          </p:cNvSpPr>
          <p:nvPr/>
        </p:nvSpPr>
        <p:spPr bwMode="auto">
          <a:xfrm>
            <a:off x="22560037" y="11717854"/>
            <a:ext cx="465442" cy="748246"/>
          </a:xfrm>
          <a:custGeom>
            <a:avLst/>
            <a:gdLst>
              <a:gd name="T0" fmla="*/ 2147483647 w 96"/>
              <a:gd name="T1" fmla="*/ 2147483647 h 156"/>
              <a:gd name="T2" fmla="*/ 2147483647 w 96"/>
              <a:gd name="T3" fmla="*/ 2147483647 h 156"/>
              <a:gd name="T4" fmla="*/ 2147483647 w 96"/>
              <a:gd name="T5" fmla="*/ 2147483647 h 156"/>
              <a:gd name="T6" fmla="*/ 0 w 96"/>
              <a:gd name="T7" fmla="*/ 0 h 156"/>
              <a:gd name="T8" fmla="*/ 2147483647 w 96"/>
              <a:gd name="T9" fmla="*/ 2147483647 h 156"/>
              <a:gd name="T10" fmla="*/ 2147483647 w 96"/>
              <a:gd name="T11" fmla="*/ 2147483647 h 156"/>
              <a:gd name="T12" fmla="*/ 2147483647 w 96"/>
              <a:gd name="T13" fmla="*/ 2147483647 h 156"/>
              <a:gd name="T14" fmla="*/ 2147483647 w 96"/>
              <a:gd name="T15" fmla="*/ 2147483647 h 156"/>
              <a:gd name="T16" fmla="*/ 2147483647 w 96"/>
              <a:gd name="T17" fmla="*/ 2147483647 h 156"/>
              <a:gd name="T18" fmla="*/ 2147483647 w 96"/>
              <a:gd name="T19" fmla="*/ 2147483647 h 156"/>
              <a:gd name="T20" fmla="*/ 2147483647 w 96"/>
              <a:gd name="T21" fmla="*/ 2147483647 h 156"/>
              <a:gd name="T22" fmla="*/ 2147483647 w 96"/>
              <a:gd name="T23" fmla="*/ 2147483647 h 156"/>
              <a:gd name="T24" fmla="*/ 2147483647 w 96"/>
              <a:gd name="T25" fmla="*/ 2147483647 h 156"/>
              <a:gd name="T26" fmla="*/ 2147483647 w 96"/>
              <a:gd name="T27" fmla="*/ 2147483647 h 156"/>
              <a:gd name="T28" fmla="*/ 2147483647 w 96"/>
              <a:gd name="T29" fmla="*/ 2147483647 h 156"/>
              <a:gd name="T30" fmla="*/ 2147483647 w 96"/>
              <a:gd name="T31" fmla="*/ 2147483647 h 156"/>
              <a:gd name="T32" fmla="*/ 2147483647 w 96"/>
              <a:gd name="T33" fmla="*/ 2147483647 h 156"/>
              <a:gd name="T34" fmla="*/ 2147483647 w 96"/>
              <a:gd name="T35" fmla="*/ 2147483647 h 15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96" h="156">
                <a:moveTo>
                  <a:pt x="6" y="108"/>
                </a:moveTo>
                <a:lnTo>
                  <a:pt x="24" y="78"/>
                </a:lnTo>
                <a:lnTo>
                  <a:pt x="24" y="54"/>
                </a:lnTo>
                <a:lnTo>
                  <a:pt x="0" y="0"/>
                </a:lnTo>
                <a:lnTo>
                  <a:pt x="30" y="12"/>
                </a:lnTo>
                <a:lnTo>
                  <a:pt x="30" y="42"/>
                </a:lnTo>
                <a:lnTo>
                  <a:pt x="42" y="60"/>
                </a:lnTo>
                <a:lnTo>
                  <a:pt x="60" y="78"/>
                </a:lnTo>
                <a:lnTo>
                  <a:pt x="84" y="66"/>
                </a:lnTo>
                <a:lnTo>
                  <a:pt x="96" y="78"/>
                </a:lnTo>
                <a:lnTo>
                  <a:pt x="90" y="90"/>
                </a:lnTo>
                <a:lnTo>
                  <a:pt x="78" y="102"/>
                </a:lnTo>
                <a:lnTo>
                  <a:pt x="66" y="114"/>
                </a:lnTo>
                <a:lnTo>
                  <a:pt x="60" y="132"/>
                </a:lnTo>
                <a:lnTo>
                  <a:pt x="42" y="156"/>
                </a:lnTo>
                <a:lnTo>
                  <a:pt x="24" y="144"/>
                </a:lnTo>
                <a:lnTo>
                  <a:pt x="30" y="126"/>
                </a:lnTo>
                <a:lnTo>
                  <a:pt x="6" y="108"/>
                </a:lnTo>
                <a:close/>
              </a:path>
            </a:pathLst>
          </a:custGeom>
          <a:solidFill>
            <a:srgbClr val="76CEC5"/>
          </a:solidFill>
          <a:ln w="25400">
            <a:solidFill>
              <a:schemeClr val="bg1"/>
            </a:solidFill>
            <a:round/>
            <a:headEnd/>
            <a:tailEnd/>
          </a:ln>
        </p:spPr>
        <p:txBody>
          <a:bodyPr/>
          <a:lstStyle/>
          <a:p>
            <a:endParaRPr lang="en-AU"/>
          </a:p>
        </p:txBody>
      </p:sp>
      <p:sp>
        <p:nvSpPr>
          <p:cNvPr id="80" name="Freeform 268"/>
          <p:cNvSpPr>
            <a:spLocks/>
          </p:cNvSpPr>
          <p:nvPr/>
        </p:nvSpPr>
        <p:spPr bwMode="auto">
          <a:xfrm>
            <a:off x="17057200" y="9390639"/>
            <a:ext cx="3670521" cy="2786767"/>
          </a:xfrm>
          <a:custGeom>
            <a:avLst/>
            <a:gdLst>
              <a:gd name="T0" fmla="*/ 2147483647 w 757"/>
              <a:gd name="T1" fmla="*/ 2147483647 h 577"/>
              <a:gd name="T2" fmla="*/ 2147483647 w 757"/>
              <a:gd name="T3" fmla="*/ 2147483647 h 577"/>
              <a:gd name="T4" fmla="*/ 0 w 757"/>
              <a:gd name="T5" fmla="*/ 2147483647 h 577"/>
              <a:gd name="T6" fmla="*/ 2147483647 w 757"/>
              <a:gd name="T7" fmla="*/ 2147483647 h 577"/>
              <a:gd name="T8" fmla="*/ 2147483647 w 757"/>
              <a:gd name="T9" fmla="*/ 2147483647 h 577"/>
              <a:gd name="T10" fmla="*/ 2147483647 w 757"/>
              <a:gd name="T11" fmla="*/ 2147483647 h 577"/>
              <a:gd name="T12" fmla="*/ 2147483647 w 757"/>
              <a:gd name="T13" fmla="*/ 2147483647 h 577"/>
              <a:gd name="T14" fmla="*/ 2147483647 w 757"/>
              <a:gd name="T15" fmla="*/ 2147483647 h 577"/>
              <a:gd name="T16" fmla="*/ 2147483647 w 757"/>
              <a:gd name="T17" fmla="*/ 2147483647 h 577"/>
              <a:gd name="T18" fmla="*/ 2147483647 w 757"/>
              <a:gd name="T19" fmla="*/ 2147483647 h 577"/>
              <a:gd name="T20" fmla="*/ 2147483647 w 757"/>
              <a:gd name="T21" fmla="*/ 0 h 577"/>
              <a:gd name="T22" fmla="*/ 2147483647 w 757"/>
              <a:gd name="T23" fmla="*/ 2147483647 h 577"/>
              <a:gd name="T24" fmla="*/ 2147483647 w 757"/>
              <a:gd name="T25" fmla="*/ 2147483647 h 577"/>
              <a:gd name="T26" fmla="*/ 2147483647 w 757"/>
              <a:gd name="T27" fmla="*/ 2147483647 h 577"/>
              <a:gd name="T28" fmla="*/ 2147483647 w 757"/>
              <a:gd name="T29" fmla="*/ 2147483647 h 577"/>
              <a:gd name="T30" fmla="*/ 2147483647 w 757"/>
              <a:gd name="T31" fmla="*/ 2147483647 h 577"/>
              <a:gd name="T32" fmla="*/ 2147483647 w 757"/>
              <a:gd name="T33" fmla="*/ 2147483647 h 577"/>
              <a:gd name="T34" fmla="*/ 2147483647 w 757"/>
              <a:gd name="T35" fmla="*/ 2147483647 h 577"/>
              <a:gd name="T36" fmla="*/ 2147483647 w 757"/>
              <a:gd name="T37" fmla="*/ 2147483647 h 577"/>
              <a:gd name="T38" fmla="*/ 2147483647 w 757"/>
              <a:gd name="T39" fmla="*/ 2147483647 h 577"/>
              <a:gd name="T40" fmla="*/ 2147483647 w 757"/>
              <a:gd name="T41" fmla="*/ 2147483647 h 577"/>
              <a:gd name="T42" fmla="*/ 2147483647 w 757"/>
              <a:gd name="T43" fmla="*/ 2147483647 h 577"/>
              <a:gd name="T44" fmla="*/ 2147483647 w 757"/>
              <a:gd name="T45" fmla="*/ 2147483647 h 577"/>
              <a:gd name="T46" fmla="*/ 2147483647 w 757"/>
              <a:gd name="T47" fmla="*/ 2147483647 h 577"/>
              <a:gd name="T48" fmla="*/ 2147483647 w 757"/>
              <a:gd name="T49" fmla="*/ 2147483647 h 577"/>
              <a:gd name="T50" fmla="*/ 2147483647 w 757"/>
              <a:gd name="T51" fmla="*/ 2147483647 h 577"/>
              <a:gd name="T52" fmla="*/ 2147483647 w 757"/>
              <a:gd name="T53" fmla="*/ 2147483647 h 577"/>
              <a:gd name="T54" fmla="*/ 2147483647 w 757"/>
              <a:gd name="T55" fmla="*/ 2147483647 h 577"/>
              <a:gd name="T56" fmla="*/ 2147483647 w 757"/>
              <a:gd name="T57" fmla="*/ 2147483647 h 577"/>
              <a:gd name="T58" fmla="*/ 2147483647 w 757"/>
              <a:gd name="T59" fmla="*/ 2147483647 h 577"/>
              <a:gd name="T60" fmla="*/ 2147483647 w 757"/>
              <a:gd name="T61" fmla="*/ 2147483647 h 577"/>
              <a:gd name="T62" fmla="*/ 2147483647 w 757"/>
              <a:gd name="T63" fmla="*/ 2147483647 h 577"/>
              <a:gd name="T64" fmla="*/ 2147483647 w 757"/>
              <a:gd name="T65" fmla="*/ 2147483647 h 577"/>
              <a:gd name="T66" fmla="*/ 2147483647 w 757"/>
              <a:gd name="T67" fmla="*/ 2147483647 h 577"/>
              <a:gd name="T68" fmla="*/ 2147483647 w 757"/>
              <a:gd name="T69" fmla="*/ 2147483647 h 577"/>
              <a:gd name="T70" fmla="*/ 2147483647 w 757"/>
              <a:gd name="T71" fmla="*/ 2147483647 h 57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757" h="577">
                <a:moveTo>
                  <a:pt x="30" y="463"/>
                </a:moveTo>
                <a:lnTo>
                  <a:pt x="36" y="415"/>
                </a:lnTo>
                <a:lnTo>
                  <a:pt x="30" y="385"/>
                </a:lnTo>
                <a:lnTo>
                  <a:pt x="6" y="307"/>
                </a:lnTo>
                <a:lnTo>
                  <a:pt x="6" y="283"/>
                </a:lnTo>
                <a:lnTo>
                  <a:pt x="0" y="247"/>
                </a:lnTo>
                <a:lnTo>
                  <a:pt x="6" y="217"/>
                </a:lnTo>
                <a:lnTo>
                  <a:pt x="30" y="193"/>
                </a:lnTo>
                <a:lnTo>
                  <a:pt x="78" y="175"/>
                </a:lnTo>
                <a:lnTo>
                  <a:pt x="114" y="151"/>
                </a:lnTo>
                <a:lnTo>
                  <a:pt x="144" y="145"/>
                </a:lnTo>
                <a:lnTo>
                  <a:pt x="156" y="109"/>
                </a:lnTo>
                <a:lnTo>
                  <a:pt x="180" y="97"/>
                </a:lnTo>
                <a:lnTo>
                  <a:pt x="204" y="90"/>
                </a:lnTo>
                <a:lnTo>
                  <a:pt x="240" y="60"/>
                </a:lnTo>
                <a:lnTo>
                  <a:pt x="264" y="48"/>
                </a:lnTo>
                <a:lnTo>
                  <a:pt x="282" y="60"/>
                </a:lnTo>
                <a:lnTo>
                  <a:pt x="300" y="66"/>
                </a:lnTo>
                <a:lnTo>
                  <a:pt x="312" y="42"/>
                </a:lnTo>
                <a:lnTo>
                  <a:pt x="330" y="24"/>
                </a:lnTo>
                <a:lnTo>
                  <a:pt x="360" y="18"/>
                </a:lnTo>
                <a:lnTo>
                  <a:pt x="372" y="0"/>
                </a:lnTo>
                <a:lnTo>
                  <a:pt x="396" y="6"/>
                </a:lnTo>
                <a:lnTo>
                  <a:pt x="438" y="12"/>
                </a:lnTo>
                <a:lnTo>
                  <a:pt x="432" y="36"/>
                </a:lnTo>
                <a:lnTo>
                  <a:pt x="420" y="66"/>
                </a:lnTo>
                <a:lnTo>
                  <a:pt x="438" y="78"/>
                </a:lnTo>
                <a:lnTo>
                  <a:pt x="468" y="78"/>
                </a:lnTo>
                <a:lnTo>
                  <a:pt x="492" y="115"/>
                </a:lnTo>
                <a:lnTo>
                  <a:pt x="510" y="109"/>
                </a:lnTo>
                <a:lnTo>
                  <a:pt x="540" y="90"/>
                </a:lnTo>
                <a:lnTo>
                  <a:pt x="540" y="30"/>
                </a:lnTo>
                <a:lnTo>
                  <a:pt x="564" y="0"/>
                </a:lnTo>
                <a:lnTo>
                  <a:pt x="576" y="42"/>
                </a:lnTo>
                <a:lnTo>
                  <a:pt x="582" y="54"/>
                </a:lnTo>
                <a:lnTo>
                  <a:pt x="594" y="60"/>
                </a:lnTo>
                <a:lnTo>
                  <a:pt x="612" y="121"/>
                </a:lnTo>
                <a:lnTo>
                  <a:pt x="642" y="151"/>
                </a:lnTo>
                <a:lnTo>
                  <a:pt x="678" y="163"/>
                </a:lnTo>
                <a:lnTo>
                  <a:pt x="690" y="199"/>
                </a:lnTo>
                <a:lnTo>
                  <a:pt x="708" y="211"/>
                </a:lnTo>
                <a:lnTo>
                  <a:pt x="714" y="241"/>
                </a:lnTo>
                <a:lnTo>
                  <a:pt x="751" y="265"/>
                </a:lnTo>
                <a:lnTo>
                  <a:pt x="751" y="289"/>
                </a:lnTo>
                <a:lnTo>
                  <a:pt x="757" y="325"/>
                </a:lnTo>
                <a:lnTo>
                  <a:pt x="757" y="379"/>
                </a:lnTo>
                <a:lnTo>
                  <a:pt x="714" y="469"/>
                </a:lnTo>
                <a:lnTo>
                  <a:pt x="696" y="523"/>
                </a:lnTo>
                <a:lnTo>
                  <a:pt x="696" y="547"/>
                </a:lnTo>
                <a:lnTo>
                  <a:pt x="684" y="547"/>
                </a:lnTo>
                <a:lnTo>
                  <a:pt x="660" y="559"/>
                </a:lnTo>
                <a:lnTo>
                  <a:pt x="636" y="577"/>
                </a:lnTo>
                <a:lnTo>
                  <a:pt x="618" y="577"/>
                </a:lnTo>
                <a:lnTo>
                  <a:pt x="594" y="559"/>
                </a:lnTo>
                <a:lnTo>
                  <a:pt x="576" y="571"/>
                </a:lnTo>
                <a:lnTo>
                  <a:pt x="534" y="553"/>
                </a:lnTo>
                <a:lnTo>
                  <a:pt x="498" y="535"/>
                </a:lnTo>
                <a:lnTo>
                  <a:pt x="480" y="505"/>
                </a:lnTo>
                <a:lnTo>
                  <a:pt x="468" y="481"/>
                </a:lnTo>
                <a:lnTo>
                  <a:pt x="444" y="487"/>
                </a:lnTo>
                <a:lnTo>
                  <a:pt x="420" y="463"/>
                </a:lnTo>
                <a:lnTo>
                  <a:pt x="378" y="421"/>
                </a:lnTo>
                <a:lnTo>
                  <a:pt x="312" y="409"/>
                </a:lnTo>
                <a:lnTo>
                  <a:pt x="264" y="415"/>
                </a:lnTo>
                <a:lnTo>
                  <a:pt x="204" y="433"/>
                </a:lnTo>
                <a:lnTo>
                  <a:pt x="198" y="451"/>
                </a:lnTo>
                <a:lnTo>
                  <a:pt x="162" y="457"/>
                </a:lnTo>
                <a:lnTo>
                  <a:pt x="138" y="457"/>
                </a:lnTo>
                <a:lnTo>
                  <a:pt x="120" y="475"/>
                </a:lnTo>
                <a:lnTo>
                  <a:pt x="84" y="487"/>
                </a:lnTo>
                <a:lnTo>
                  <a:pt x="60" y="487"/>
                </a:lnTo>
                <a:lnTo>
                  <a:pt x="30" y="463"/>
                </a:lnTo>
                <a:close/>
              </a:path>
            </a:pathLst>
          </a:custGeom>
          <a:solidFill>
            <a:srgbClr val="7B3B65"/>
          </a:solidFill>
          <a:ln w="25400" cap="flat" cmpd="sng">
            <a:solidFill>
              <a:schemeClr val="bg1"/>
            </a:solidFill>
            <a:prstDash val="solid"/>
            <a:round/>
            <a:headEnd type="none" w="med" len="med"/>
            <a:tailEnd type="none" w="med" len="med"/>
          </a:ln>
          <a:effectLst/>
        </p:spPr>
        <p:txBody>
          <a:bodyPr/>
          <a:lstStyle/>
          <a:p>
            <a:endParaRPr lang="en-AU"/>
          </a:p>
        </p:txBody>
      </p:sp>
      <p:sp>
        <p:nvSpPr>
          <p:cNvPr id="81" name="Freeform 269"/>
          <p:cNvSpPr>
            <a:spLocks/>
          </p:cNvSpPr>
          <p:nvPr/>
        </p:nvSpPr>
        <p:spPr bwMode="auto">
          <a:xfrm>
            <a:off x="19938234" y="12342373"/>
            <a:ext cx="324045" cy="441879"/>
          </a:xfrm>
          <a:custGeom>
            <a:avLst/>
            <a:gdLst>
              <a:gd name="T0" fmla="*/ 0 w 66"/>
              <a:gd name="T1" fmla="*/ 2147483647 h 91"/>
              <a:gd name="T2" fmla="*/ 2147483647 w 66"/>
              <a:gd name="T3" fmla="*/ 2147483647 h 91"/>
              <a:gd name="T4" fmla="*/ 2147483647 w 66"/>
              <a:gd name="T5" fmla="*/ 2147483647 h 91"/>
              <a:gd name="T6" fmla="*/ 2147483647 w 66"/>
              <a:gd name="T7" fmla="*/ 2147483647 h 91"/>
              <a:gd name="T8" fmla="*/ 2147483647 w 66"/>
              <a:gd name="T9" fmla="*/ 2147483647 h 91"/>
              <a:gd name="T10" fmla="*/ 2147483647 w 66"/>
              <a:gd name="T11" fmla="*/ 2147483647 h 91"/>
              <a:gd name="T12" fmla="*/ 2147483647 w 66"/>
              <a:gd name="T13" fmla="*/ 0 h 91"/>
              <a:gd name="T14" fmla="*/ 2147483647 w 66"/>
              <a:gd name="T15" fmla="*/ 2147483647 h 91"/>
              <a:gd name="T16" fmla="*/ 0 w 66"/>
              <a:gd name="T17" fmla="*/ 2147483647 h 9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6" h="91">
                <a:moveTo>
                  <a:pt x="0" y="18"/>
                </a:moveTo>
                <a:lnTo>
                  <a:pt x="12" y="48"/>
                </a:lnTo>
                <a:lnTo>
                  <a:pt x="18" y="72"/>
                </a:lnTo>
                <a:lnTo>
                  <a:pt x="36" y="91"/>
                </a:lnTo>
                <a:lnTo>
                  <a:pt x="48" y="66"/>
                </a:lnTo>
                <a:lnTo>
                  <a:pt x="66" y="30"/>
                </a:lnTo>
                <a:lnTo>
                  <a:pt x="66" y="0"/>
                </a:lnTo>
                <a:lnTo>
                  <a:pt x="42" y="12"/>
                </a:lnTo>
                <a:lnTo>
                  <a:pt x="0" y="18"/>
                </a:lnTo>
                <a:close/>
              </a:path>
            </a:pathLst>
          </a:custGeom>
          <a:solidFill>
            <a:srgbClr val="7B3B65"/>
          </a:solidFill>
          <a:ln w="25400">
            <a:solidFill>
              <a:schemeClr val="bg1"/>
            </a:solidFill>
            <a:round/>
            <a:headEnd/>
            <a:tailEnd/>
          </a:ln>
        </p:spPr>
        <p:txBody>
          <a:bodyPr/>
          <a:lstStyle/>
          <a:p>
            <a:endParaRPr lang="en-AU"/>
          </a:p>
        </p:txBody>
      </p:sp>
      <p:sp>
        <p:nvSpPr>
          <p:cNvPr id="82" name="Freeform 271"/>
          <p:cNvSpPr>
            <a:spLocks/>
          </p:cNvSpPr>
          <p:nvPr/>
        </p:nvSpPr>
        <p:spPr bwMode="auto">
          <a:xfrm>
            <a:off x="16821532" y="7711505"/>
            <a:ext cx="842510" cy="983914"/>
          </a:xfrm>
          <a:custGeom>
            <a:avLst/>
            <a:gdLst>
              <a:gd name="T0" fmla="*/ 2147483647 w 174"/>
              <a:gd name="T1" fmla="*/ 2147483647 h 204"/>
              <a:gd name="T2" fmla="*/ 0 w 174"/>
              <a:gd name="T3" fmla="*/ 2147483647 h 204"/>
              <a:gd name="T4" fmla="*/ 0 w 174"/>
              <a:gd name="T5" fmla="*/ 2147483647 h 204"/>
              <a:gd name="T6" fmla="*/ 2147483647 w 174"/>
              <a:gd name="T7" fmla="*/ 2147483647 h 204"/>
              <a:gd name="T8" fmla="*/ 2147483647 w 174"/>
              <a:gd name="T9" fmla="*/ 2147483647 h 204"/>
              <a:gd name="T10" fmla="*/ 2147483647 w 174"/>
              <a:gd name="T11" fmla="*/ 2147483647 h 204"/>
              <a:gd name="T12" fmla="*/ 2147483647 w 174"/>
              <a:gd name="T13" fmla="*/ 2147483647 h 204"/>
              <a:gd name="T14" fmla="*/ 2147483647 w 174"/>
              <a:gd name="T15" fmla="*/ 0 h 204"/>
              <a:gd name="T16" fmla="*/ 2147483647 w 174"/>
              <a:gd name="T17" fmla="*/ 2147483647 h 204"/>
              <a:gd name="T18" fmla="*/ 2147483647 w 174"/>
              <a:gd name="T19" fmla="*/ 2147483647 h 204"/>
              <a:gd name="T20" fmla="*/ 2147483647 w 174"/>
              <a:gd name="T21" fmla="*/ 2147483647 h 204"/>
              <a:gd name="T22" fmla="*/ 2147483647 w 174"/>
              <a:gd name="T23" fmla="*/ 2147483647 h 204"/>
              <a:gd name="T24" fmla="*/ 2147483647 w 174"/>
              <a:gd name="T25" fmla="*/ 2147483647 h 204"/>
              <a:gd name="T26" fmla="*/ 2147483647 w 174"/>
              <a:gd name="T27" fmla="*/ 2147483647 h 204"/>
              <a:gd name="T28" fmla="*/ 2147483647 w 174"/>
              <a:gd name="T29" fmla="*/ 2147483647 h 204"/>
              <a:gd name="T30" fmla="*/ 2147483647 w 174"/>
              <a:gd name="T31" fmla="*/ 2147483647 h 204"/>
              <a:gd name="T32" fmla="*/ 2147483647 w 174"/>
              <a:gd name="T33" fmla="*/ 2147483647 h 204"/>
              <a:gd name="T34" fmla="*/ 2147483647 w 174"/>
              <a:gd name="T35" fmla="*/ 2147483647 h 204"/>
              <a:gd name="T36" fmla="*/ 2147483647 w 174"/>
              <a:gd name="T37" fmla="*/ 2147483647 h 204"/>
              <a:gd name="T38" fmla="*/ 2147483647 w 174"/>
              <a:gd name="T39" fmla="*/ 2147483647 h 204"/>
              <a:gd name="T40" fmla="*/ 2147483647 w 174"/>
              <a:gd name="T41" fmla="*/ 2147483647 h 204"/>
              <a:gd name="T42" fmla="*/ 2147483647 w 174"/>
              <a:gd name="T43" fmla="*/ 2147483647 h 204"/>
              <a:gd name="T44" fmla="*/ 2147483647 w 174"/>
              <a:gd name="T45" fmla="*/ 2147483647 h 204"/>
              <a:gd name="T46" fmla="*/ 2147483647 w 174"/>
              <a:gd name="T47" fmla="*/ 2147483647 h 204"/>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74" h="204">
                <a:moveTo>
                  <a:pt x="12" y="168"/>
                </a:moveTo>
                <a:lnTo>
                  <a:pt x="0" y="144"/>
                </a:lnTo>
                <a:lnTo>
                  <a:pt x="0" y="108"/>
                </a:lnTo>
                <a:lnTo>
                  <a:pt x="12" y="90"/>
                </a:lnTo>
                <a:lnTo>
                  <a:pt x="36" y="84"/>
                </a:lnTo>
                <a:lnTo>
                  <a:pt x="60" y="66"/>
                </a:lnTo>
                <a:lnTo>
                  <a:pt x="96" y="24"/>
                </a:lnTo>
                <a:lnTo>
                  <a:pt x="138" y="0"/>
                </a:lnTo>
                <a:lnTo>
                  <a:pt x="162" y="12"/>
                </a:lnTo>
                <a:lnTo>
                  <a:pt x="174" y="30"/>
                </a:lnTo>
                <a:lnTo>
                  <a:pt x="156" y="48"/>
                </a:lnTo>
                <a:lnTo>
                  <a:pt x="150" y="66"/>
                </a:lnTo>
                <a:lnTo>
                  <a:pt x="156" y="90"/>
                </a:lnTo>
                <a:lnTo>
                  <a:pt x="174" y="108"/>
                </a:lnTo>
                <a:lnTo>
                  <a:pt x="156" y="120"/>
                </a:lnTo>
                <a:lnTo>
                  <a:pt x="150" y="132"/>
                </a:lnTo>
                <a:lnTo>
                  <a:pt x="138" y="150"/>
                </a:lnTo>
                <a:lnTo>
                  <a:pt x="126" y="168"/>
                </a:lnTo>
                <a:lnTo>
                  <a:pt x="114" y="198"/>
                </a:lnTo>
                <a:lnTo>
                  <a:pt x="90" y="204"/>
                </a:lnTo>
                <a:lnTo>
                  <a:pt x="72" y="192"/>
                </a:lnTo>
                <a:lnTo>
                  <a:pt x="42" y="192"/>
                </a:lnTo>
                <a:lnTo>
                  <a:pt x="24" y="192"/>
                </a:lnTo>
                <a:lnTo>
                  <a:pt x="12" y="168"/>
                </a:lnTo>
                <a:close/>
              </a:path>
            </a:pathLst>
          </a:custGeom>
          <a:solidFill>
            <a:schemeClr val="bg1">
              <a:lumMod val="85000"/>
            </a:schemeClr>
          </a:solidFill>
          <a:ln w="25400">
            <a:solidFill>
              <a:schemeClr val="bg1"/>
            </a:solidFill>
            <a:round/>
            <a:headEnd/>
            <a:tailEnd/>
          </a:ln>
        </p:spPr>
        <p:txBody>
          <a:bodyPr/>
          <a:lstStyle/>
          <a:p>
            <a:endParaRPr lang="en-AU"/>
          </a:p>
        </p:txBody>
      </p:sp>
      <p:sp>
        <p:nvSpPr>
          <p:cNvPr id="83" name="Freeform 274"/>
          <p:cNvSpPr>
            <a:spLocks/>
          </p:cNvSpPr>
          <p:nvPr/>
        </p:nvSpPr>
        <p:spPr bwMode="auto">
          <a:xfrm>
            <a:off x="17552102" y="8200517"/>
            <a:ext cx="524358" cy="642192"/>
          </a:xfrm>
          <a:custGeom>
            <a:avLst/>
            <a:gdLst>
              <a:gd name="T0" fmla="*/ 2147483647 w 108"/>
              <a:gd name="T1" fmla="*/ 2147483647 h 132"/>
              <a:gd name="T2" fmla="*/ 2147483647 w 108"/>
              <a:gd name="T3" fmla="*/ 2147483647 h 132"/>
              <a:gd name="T4" fmla="*/ 0 w 108"/>
              <a:gd name="T5" fmla="*/ 2147483647 h 132"/>
              <a:gd name="T6" fmla="*/ 2147483647 w 108"/>
              <a:gd name="T7" fmla="*/ 2147483647 h 132"/>
              <a:gd name="T8" fmla="*/ 2147483647 w 108"/>
              <a:gd name="T9" fmla="*/ 2147483647 h 132"/>
              <a:gd name="T10" fmla="*/ 2147483647 w 108"/>
              <a:gd name="T11" fmla="*/ 2147483647 h 132"/>
              <a:gd name="T12" fmla="*/ 2147483647 w 108"/>
              <a:gd name="T13" fmla="*/ 2147483647 h 132"/>
              <a:gd name="T14" fmla="*/ 2147483647 w 108"/>
              <a:gd name="T15" fmla="*/ 0 h 132"/>
              <a:gd name="T16" fmla="*/ 2147483647 w 108"/>
              <a:gd name="T17" fmla="*/ 2147483647 h 132"/>
              <a:gd name="T18" fmla="*/ 2147483647 w 108"/>
              <a:gd name="T19" fmla="*/ 2147483647 h 132"/>
              <a:gd name="T20" fmla="*/ 2147483647 w 108"/>
              <a:gd name="T21" fmla="*/ 2147483647 h 132"/>
              <a:gd name="T22" fmla="*/ 2147483647 w 108"/>
              <a:gd name="T23" fmla="*/ 2147483647 h 132"/>
              <a:gd name="T24" fmla="*/ 2147483647 w 108"/>
              <a:gd name="T25" fmla="*/ 2147483647 h 132"/>
              <a:gd name="T26" fmla="*/ 2147483647 w 108"/>
              <a:gd name="T27" fmla="*/ 2147483647 h 132"/>
              <a:gd name="T28" fmla="*/ 2147483647 w 108"/>
              <a:gd name="T29" fmla="*/ 2147483647 h 132"/>
              <a:gd name="T30" fmla="*/ 2147483647 w 108"/>
              <a:gd name="T31" fmla="*/ 2147483647 h 132"/>
              <a:gd name="T32" fmla="*/ 2147483647 w 108"/>
              <a:gd name="T33" fmla="*/ 2147483647 h 132"/>
              <a:gd name="T34" fmla="*/ 2147483647 w 108"/>
              <a:gd name="T35" fmla="*/ 2147483647 h 132"/>
              <a:gd name="T36" fmla="*/ 2147483647 w 108"/>
              <a:gd name="T37" fmla="*/ 2147483647 h 132"/>
              <a:gd name="T38" fmla="*/ 2147483647 w 108"/>
              <a:gd name="T39" fmla="*/ 2147483647 h 132"/>
              <a:gd name="T40" fmla="*/ 2147483647 w 108"/>
              <a:gd name="T41" fmla="*/ 2147483647 h 132"/>
              <a:gd name="T42" fmla="*/ 2147483647 w 108"/>
              <a:gd name="T43" fmla="*/ 2147483647 h 132"/>
              <a:gd name="T44" fmla="*/ 2147483647 w 108"/>
              <a:gd name="T45" fmla="*/ 2147483647 h 132"/>
              <a:gd name="T46" fmla="*/ 2147483647 w 108"/>
              <a:gd name="T47" fmla="*/ 2147483647 h 132"/>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Lst>
            <a:ahLst/>
            <a:cxnLst>
              <a:cxn ang="T48">
                <a:pos x="T0" y="T1"/>
              </a:cxn>
              <a:cxn ang="T49">
                <a:pos x="T2" y="T3"/>
              </a:cxn>
              <a:cxn ang="T50">
                <a:pos x="T4" y="T5"/>
              </a:cxn>
              <a:cxn ang="T51">
                <a:pos x="T6" y="T7"/>
              </a:cxn>
              <a:cxn ang="T52">
                <a:pos x="T8" y="T9"/>
              </a:cxn>
              <a:cxn ang="T53">
                <a:pos x="T10" y="T11"/>
              </a:cxn>
              <a:cxn ang="T54">
                <a:pos x="T12" y="T13"/>
              </a:cxn>
              <a:cxn ang="T55">
                <a:pos x="T14" y="T15"/>
              </a:cxn>
              <a:cxn ang="T56">
                <a:pos x="T16" y="T17"/>
              </a:cxn>
              <a:cxn ang="T57">
                <a:pos x="T18" y="T19"/>
              </a:cxn>
              <a:cxn ang="T58">
                <a:pos x="T20" y="T21"/>
              </a:cxn>
              <a:cxn ang="T59">
                <a:pos x="T22" y="T23"/>
              </a:cxn>
              <a:cxn ang="T60">
                <a:pos x="T24" y="T25"/>
              </a:cxn>
              <a:cxn ang="T61">
                <a:pos x="T26" y="T27"/>
              </a:cxn>
              <a:cxn ang="T62">
                <a:pos x="T28" y="T29"/>
              </a:cxn>
              <a:cxn ang="T63">
                <a:pos x="T30" y="T31"/>
              </a:cxn>
              <a:cxn ang="T64">
                <a:pos x="T32" y="T33"/>
              </a:cxn>
              <a:cxn ang="T65">
                <a:pos x="T34" y="T35"/>
              </a:cxn>
              <a:cxn ang="T66">
                <a:pos x="T36" y="T37"/>
              </a:cxn>
              <a:cxn ang="T67">
                <a:pos x="T38" y="T39"/>
              </a:cxn>
              <a:cxn ang="T68">
                <a:pos x="T40" y="T41"/>
              </a:cxn>
              <a:cxn ang="T69">
                <a:pos x="T42" y="T43"/>
              </a:cxn>
              <a:cxn ang="T70">
                <a:pos x="T44" y="T45"/>
              </a:cxn>
              <a:cxn ang="T71">
                <a:pos x="T46" y="T47"/>
              </a:cxn>
            </a:cxnLst>
            <a:rect l="0" t="0" r="r" b="b"/>
            <a:pathLst>
              <a:path w="108" h="132">
                <a:moveTo>
                  <a:pt x="12" y="126"/>
                </a:moveTo>
                <a:lnTo>
                  <a:pt x="12" y="108"/>
                </a:lnTo>
                <a:lnTo>
                  <a:pt x="0" y="84"/>
                </a:lnTo>
                <a:lnTo>
                  <a:pt x="6" y="66"/>
                </a:lnTo>
                <a:lnTo>
                  <a:pt x="24" y="24"/>
                </a:lnTo>
                <a:lnTo>
                  <a:pt x="36" y="12"/>
                </a:lnTo>
                <a:lnTo>
                  <a:pt x="66" y="6"/>
                </a:lnTo>
                <a:lnTo>
                  <a:pt x="108" y="0"/>
                </a:lnTo>
                <a:lnTo>
                  <a:pt x="108" y="12"/>
                </a:lnTo>
                <a:lnTo>
                  <a:pt x="90" y="12"/>
                </a:lnTo>
                <a:lnTo>
                  <a:pt x="54" y="24"/>
                </a:lnTo>
                <a:lnTo>
                  <a:pt x="42" y="42"/>
                </a:lnTo>
                <a:lnTo>
                  <a:pt x="84" y="42"/>
                </a:lnTo>
                <a:lnTo>
                  <a:pt x="90" y="60"/>
                </a:lnTo>
                <a:lnTo>
                  <a:pt x="78" y="66"/>
                </a:lnTo>
                <a:lnTo>
                  <a:pt x="66" y="78"/>
                </a:lnTo>
                <a:lnTo>
                  <a:pt x="90" y="102"/>
                </a:lnTo>
                <a:lnTo>
                  <a:pt x="96" y="126"/>
                </a:lnTo>
                <a:lnTo>
                  <a:pt x="72" y="126"/>
                </a:lnTo>
                <a:lnTo>
                  <a:pt x="54" y="108"/>
                </a:lnTo>
                <a:lnTo>
                  <a:pt x="36" y="84"/>
                </a:lnTo>
                <a:lnTo>
                  <a:pt x="36" y="114"/>
                </a:lnTo>
                <a:lnTo>
                  <a:pt x="36" y="132"/>
                </a:lnTo>
                <a:lnTo>
                  <a:pt x="12" y="126"/>
                </a:lnTo>
                <a:close/>
              </a:path>
            </a:pathLst>
          </a:custGeom>
          <a:solidFill>
            <a:schemeClr val="bg1">
              <a:lumMod val="85000"/>
            </a:schemeClr>
          </a:solidFill>
          <a:ln w="25400">
            <a:solidFill>
              <a:schemeClr val="bg1"/>
            </a:solidFill>
            <a:round/>
            <a:headEnd/>
            <a:tailEnd/>
          </a:ln>
        </p:spPr>
        <p:txBody>
          <a:bodyPr/>
          <a:lstStyle/>
          <a:p>
            <a:endParaRPr lang="en-AU"/>
          </a:p>
        </p:txBody>
      </p:sp>
      <p:sp>
        <p:nvSpPr>
          <p:cNvPr id="84" name="Freeform 275"/>
          <p:cNvSpPr>
            <a:spLocks/>
          </p:cNvSpPr>
          <p:nvPr/>
        </p:nvSpPr>
        <p:spPr bwMode="auto">
          <a:xfrm>
            <a:off x="16361980" y="8931087"/>
            <a:ext cx="983910" cy="223884"/>
          </a:xfrm>
          <a:custGeom>
            <a:avLst/>
            <a:gdLst>
              <a:gd name="T0" fmla="*/ 0 w 34"/>
              <a:gd name="T1" fmla="*/ 2147483647 h 8"/>
              <a:gd name="T2" fmla="*/ 2147483647 w 34"/>
              <a:gd name="T3" fmla="*/ 0 h 8"/>
              <a:gd name="T4" fmla="*/ 2147483647 w 34"/>
              <a:gd name="T5" fmla="*/ 0 h 8"/>
              <a:gd name="T6" fmla="*/ 2147483647 w 34"/>
              <a:gd name="T7" fmla="*/ 2147483647 h 8"/>
              <a:gd name="T8" fmla="*/ 2147483647 w 34"/>
              <a:gd name="T9" fmla="*/ 2147483647 h 8"/>
              <a:gd name="T10" fmla="*/ 2147483647 w 34"/>
              <a:gd name="T11" fmla="*/ 2147483647 h 8"/>
              <a:gd name="T12" fmla="*/ 2147483647 w 34"/>
              <a:gd name="T13" fmla="*/ 2147483647 h 8"/>
              <a:gd name="T14" fmla="*/ 2147483647 w 34"/>
              <a:gd name="T15" fmla="*/ 2147483647 h 8"/>
              <a:gd name="T16" fmla="*/ 2147483647 w 34"/>
              <a:gd name="T17" fmla="*/ 2147483647 h 8"/>
              <a:gd name="T18" fmla="*/ 2147483647 w 34"/>
              <a:gd name="T19" fmla="*/ 2147483647 h 8"/>
              <a:gd name="T20" fmla="*/ 0 w 34"/>
              <a:gd name="T21" fmla="*/ 2147483647 h 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4" h="8">
                <a:moveTo>
                  <a:pt x="0" y="1"/>
                </a:moveTo>
                <a:cubicBezTo>
                  <a:pt x="9" y="0"/>
                  <a:pt x="9" y="0"/>
                  <a:pt x="9" y="0"/>
                </a:cubicBezTo>
                <a:cubicBezTo>
                  <a:pt x="16" y="0"/>
                  <a:pt x="16" y="0"/>
                  <a:pt x="16" y="0"/>
                </a:cubicBezTo>
                <a:cubicBezTo>
                  <a:pt x="20" y="1"/>
                  <a:pt x="20" y="1"/>
                  <a:pt x="20" y="1"/>
                </a:cubicBezTo>
                <a:cubicBezTo>
                  <a:pt x="23" y="3"/>
                  <a:pt x="23" y="3"/>
                  <a:pt x="23" y="3"/>
                </a:cubicBezTo>
                <a:cubicBezTo>
                  <a:pt x="31" y="5"/>
                  <a:pt x="31" y="5"/>
                  <a:pt x="31" y="5"/>
                </a:cubicBezTo>
                <a:cubicBezTo>
                  <a:pt x="34" y="8"/>
                  <a:pt x="34" y="8"/>
                  <a:pt x="34" y="8"/>
                </a:cubicBezTo>
                <a:cubicBezTo>
                  <a:pt x="26" y="7"/>
                  <a:pt x="26" y="7"/>
                  <a:pt x="26" y="7"/>
                </a:cubicBezTo>
                <a:cubicBezTo>
                  <a:pt x="19" y="6"/>
                  <a:pt x="19" y="6"/>
                  <a:pt x="19" y="6"/>
                </a:cubicBezTo>
                <a:cubicBezTo>
                  <a:pt x="19" y="6"/>
                  <a:pt x="10" y="4"/>
                  <a:pt x="8" y="4"/>
                </a:cubicBezTo>
                <a:cubicBezTo>
                  <a:pt x="7" y="3"/>
                  <a:pt x="0" y="1"/>
                  <a:pt x="0" y="1"/>
                </a:cubicBezTo>
                <a:close/>
              </a:path>
            </a:pathLst>
          </a:custGeom>
          <a:solidFill>
            <a:schemeClr val="bg1">
              <a:lumMod val="85000"/>
            </a:schemeClr>
          </a:solidFill>
          <a:ln w="25400">
            <a:solidFill>
              <a:schemeClr val="bg1"/>
            </a:solidFill>
            <a:round/>
            <a:headEnd/>
            <a:tailEnd/>
          </a:ln>
        </p:spPr>
        <p:txBody>
          <a:bodyPr/>
          <a:lstStyle/>
          <a:p>
            <a:endParaRPr lang="en-AU"/>
          </a:p>
        </p:txBody>
      </p:sp>
      <p:sp>
        <p:nvSpPr>
          <p:cNvPr id="85" name="Freeform 451"/>
          <p:cNvSpPr>
            <a:spLocks/>
          </p:cNvSpPr>
          <p:nvPr/>
        </p:nvSpPr>
        <p:spPr bwMode="auto">
          <a:xfrm>
            <a:off x="18883623" y="8153384"/>
            <a:ext cx="801270" cy="689326"/>
          </a:xfrm>
          <a:custGeom>
            <a:avLst/>
            <a:gdLst>
              <a:gd name="T0" fmla="*/ 2147483647 w 575"/>
              <a:gd name="T1" fmla="*/ 2147483647 h 488"/>
              <a:gd name="T2" fmla="*/ 2147483647 w 575"/>
              <a:gd name="T3" fmla="*/ 2147483647 h 488"/>
              <a:gd name="T4" fmla="*/ 2147483647 w 575"/>
              <a:gd name="T5" fmla="*/ 2147483647 h 488"/>
              <a:gd name="T6" fmla="*/ 2147483647 w 575"/>
              <a:gd name="T7" fmla="*/ 2147483647 h 488"/>
              <a:gd name="T8" fmla="*/ 2147483647 w 575"/>
              <a:gd name="T9" fmla="*/ 0 h 488"/>
              <a:gd name="T10" fmla="*/ 2147483647 w 575"/>
              <a:gd name="T11" fmla="*/ 2147483647 h 488"/>
              <a:gd name="T12" fmla="*/ 0 w 575"/>
              <a:gd name="T13" fmla="*/ 2147483647 h 488"/>
              <a:gd name="T14" fmla="*/ 2147483647 w 575"/>
              <a:gd name="T15" fmla="*/ 2147483647 h 488"/>
              <a:gd name="T16" fmla="*/ 2147483647 w 575"/>
              <a:gd name="T17" fmla="*/ 2147483647 h 488"/>
              <a:gd name="T18" fmla="*/ 2147483647 w 575"/>
              <a:gd name="T19" fmla="*/ 2147483647 h 488"/>
              <a:gd name="T20" fmla="*/ 2147483647 w 575"/>
              <a:gd name="T21" fmla="*/ 2147483647 h 488"/>
              <a:gd name="T22" fmla="*/ 2147483647 w 575"/>
              <a:gd name="T23" fmla="*/ 2147483647 h 488"/>
              <a:gd name="T24" fmla="*/ 2147483647 w 575"/>
              <a:gd name="T25" fmla="*/ 2147483647 h 488"/>
              <a:gd name="T26" fmla="*/ 2147483647 w 575"/>
              <a:gd name="T27" fmla="*/ 2147483647 h 488"/>
              <a:gd name="T28" fmla="*/ 2147483647 w 575"/>
              <a:gd name="T29" fmla="*/ 2147483647 h 488"/>
              <a:gd name="T30" fmla="*/ 2147483647 w 575"/>
              <a:gd name="T31" fmla="*/ 2147483647 h 488"/>
              <a:gd name="T32" fmla="*/ 2147483647 w 575"/>
              <a:gd name="T33" fmla="*/ 2147483647 h 488"/>
              <a:gd name="T34" fmla="*/ 2147483647 w 575"/>
              <a:gd name="T35" fmla="*/ 2147483647 h 488"/>
              <a:gd name="T36" fmla="*/ 2147483647 w 575"/>
              <a:gd name="T37" fmla="*/ 2147483647 h 488"/>
              <a:gd name="T38" fmla="*/ 2147483647 w 575"/>
              <a:gd name="T39" fmla="*/ 2147483647 h 488"/>
              <a:gd name="T40" fmla="*/ 2147483647 w 575"/>
              <a:gd name="T41" fmla="*/ 2147483647 h 488"/>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0" t="0" r="r" b="b"/>
            <a:pathLst>
              <a:path w="575" h="488">
                <a:moveTo>
                  <a:pt x="410" y="71"/>
                </a:moveTo>
                <a:lnTo>
                  <a:pt x="321" y="142"/>
                </a:lnTo>
                <a:lnTo>
                  <a:pt x="233" y="142"/>
                </a:lnTo>
                <a:lnTo>
                  <a:pt x="178" y="71"/>
                </a:lnTo>
                <a:lnTo>
                  <a:pt x="107" y="0"/>
                </a:lnTo>
                <a:lnTo>
                  <a:pt x="36" y="19"/>
                </a:lnTo>
                <a:lnTo>
                  <a:pt x="0" y="90"/>
                </a:lnTo>
                <a:lnTo>
                  <a:pt x="72" y="124"/>
                </a:lnTo>
                <a:lnTo>
                  <a:pt x="89" y="159"/>
                </a:lnTo>
                <a:lnTo>
                  <a:pt x="107" y="213"/>
                </a:lnTo>
                <a:lnTo>
                  <a:pt x="160" y="213"/>
                </a:lnTo>
                <a:lnTo>
                  <a:pt x="197" y="230"/>
                </a:lnTo>
                <a:lnTo>
                  <a:pt x="321" y="283"/>
                </a:lnTo>
                <a:lnTo>
                  <a:pt x="446" y="353"/>
                </a:lnTo>
                <a:lnTo>
                  <a:pt x="465" y="389"/>
                </a:lnTo>
                <a:lnTo>
                  <a:pt x="393" y="424"/>
                </a:lnTo>
                <a:lnTo>
                  <a:pt x="465" y="442"/>
                </a:lnTo>
                <a:lnTo>
                  <a:pt x="518" y="459"/>
                </a:lnTo>
                <a:lnTo>
                  <a:pt x="575" y="488"/>
                </a:lnTo>
                <a:lnTo>
                  <a:pt x="575" y="122"/>
                </a:lnTo>
                <a:lnTo>
                  <a:pt x="410" y="71"/>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86" name="Freeform 452"/>
          <p:cNvSpPr>
            <a:spLocks/>
          </p:cNvSpPr>
          <p:nvPr/>
        </p:nvSpPr>
        <p:spPr bwMode="auto">
          <a:xfrm>
            <a:off x="19684893" y="8318351"/>
            <a:ext cx="648086" cy="630409"/>
          </a:xfrm>
          <a:custGeom>
            <a:avLst/>
            <a:gdLst>
              <a:gd name="T0" fmla="*/ 2147483647 w 460"/>
              <a:gd name="T1" fmla="*/ 2147483647 h 443"/>
              <a:gd name="T2" fmla="*/ 2147483647 w 460"/>
              <a:gd name="T3" fmla="*/ 2147483647 h 443"/>
              <a:gd name="T4" fmla="*/ 2147483647 w 460"/>
              <a:gd name="T5" fmla="*/ 2147483647 h 443"/>
              <a:gd name="T6" fmla="*/ 2147483647 w 460"/>
              <a:gd name="T7" fmla="*/ 2147483647 h 443"/>
              <a:gd name="T8" fmla="*/ 2147483647 w 460"/>
              <a:gd name="T9" fmla="*/ 2147483647 h 443"/>
              <a:gd name="T10" fmla="*/ 2147483647 w 460"/>
              <a:gd name="T11" fmla="*/ 2147483647 h 443"/>
              <a:gd name="T12" fmla="*/ 0 w 460"/>
              <a:gd name="T13" fmla="*/ 0 h 443"/>
              <a:gd name="T14" fmla="*/ 0 w 460"/>
              <a:gd name="T15" fmla="*/ 2147483647 h 443"/>
              <a:gd name="T16" fmla="*/ 2147483647 w 460"/>
              <a:gd name="T17" fmla="*/ 2147483647 h 443"/>
              <a:gd name="T18" fmla="*/ 2147483647 w 460"/>
              <a:gd name="T19" fmla="*/ 2147483647 h 443"/>
              <a:gd name="T20" fmla="*/ 2147483647 w 460"/>
              <a:gd name="T21" fmla="*/ 2147483647 h 443"/>
              <a:gd name="T22" fmla="*/ 2147483647 w 460"/>
              <a:gd name="T23" fmla="*/ 2147483647 h 443"/>
              <a:gd name="T24" fmla="*/ 2147483647 w 460"/>
              <a:gd name="T25" fmla="*/ 2147483647 h 443"/>
              <a:gd name="T26" fmla="*/ 2147483647 w 460"/>
              <a:gd name="T27" fmla="*/ 2147483647 h 443"/>
              <a:gd name="T28" fmla="*/ 2147483647 w 460"/>
              <a:gd name="T29" fmla="*/ 2147483647 h 443"/>
              <a:gd name="T30" fmla="*/ 2147483647 w 460"/>
              <a:gd name="T31" fmla="*/ 2147483647 h 443"/>
              <a:gd name="T32" fmla="*/ 2147483647 w 460"/>
              <a:gd name="T33" fmla="*/ 2147483647 h 44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460" h="443">
                <a:moveTo>
                  <a:pt x="353" y="302"/>
                </a:moveTo>
                <a:lnTo>
                  <a:pt x="336" y="249"/>
                </a:lnTo>
                <a:lnTo>
                  <a:pt x="372" y="214"/>
                </a:lnTo>
                <a:lnTo>
                  <a:pt x="283" y="161"/>
                </a:lnTo>
                <a:lnTo>
                  <a:pt x="247" y="108"/>
                </a:lnTo>
                <a:lnTo>
                  <a:pt x="122" y="37"/>
                </a:lnTo>
                <a:lnTo>
                  <a:pt x="0" y="0"/>
                </a:lnTo>
                <a:lnTo>
                  <a:pt x="0" y="366"/>
                </a:lnTo>
                <a:lnTo>
                  <a:pt x="14" y="373"/>
                </a:lnTo>
                <a:lnTo>
                  <a:pt x="67" y="373"/>
                </a:lnTo>
                <a:lnTo>
                  <a:pt x="122" y="320"/>
                </a:lnTo>
                <a:lnTo>
                  <a:pt x="211" y="284"/>
                </a:lnTo>
                <a:lnTo>
                  <a:pt x="264" y="320"/>
                </a:lnTo>
                <a:lnTo>
                  <a:pt x="389" y="408"/>
                </a:lnTo>
                <a:lnTo>
                  <a:pt x="460" y="443"/>
                </a:lnTo>
                <a:lnTo>
                  <a:pt x="460" y="337"/>
                </a:lnTo>
                <a:lnTo>
                  <a:pt x="353" y="302"/>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87" name="Freeform 507"/>
          <p:cNvSpPr>
            <a:spLocks/>
          </p:cNvSpPr>
          <p:nvPr/>
        </p:nvSpPr>
        <p:spPr bwMode="auto">
          <a:xfrm>
            <a:off x="13416136" y="2550385"/>
            <a:ext cx="5597105" cy="3888515"/>
          </a:xfrm>
          <a:custGeom>
            <a:avLst/>
            <a:gdLst>
              <a:gd name="T0" fmla="*/ 2147483647 w 950"/>
              <a:gd name="T1" fmla="*/ 2147483647 h 660"/>
              <a:gd name="T2" fmla="*/ 2147483647 w 950"/>
              <a:gd name="T3" fmla="*/ 2147483647 h 660"/>
              <a:gd name="T4" fmla="*/ 2147483647 w 950"/>
              <a:gd name="T5" fmla="*/ 2147483647 h 660"/>
              <a:gd name="T6" fmla="*/ 2147483647 w 950"/>
              <a:gd name="T7" fmla="*/ 2147483647 h 660"/>
              <a:gd name="T8" fmla="*/ 2147483647 w 950"/>
              <a:gd name="T9" fmla="*/ 2147483647 h 660"/>
              <a:gd name="T10" fmla="*/ 2147483647 w 950"/>
              <a:gd name="T11" fmla="*/ 2147483647 h 660"/>
              <a:gd name="T12" fmla="*/ 2147483647 w 950"/>
              <a:gd name="T13" fmla="*/ 2147483647 h 660"/>
              <a:gd name="T14" fmla="*/ 2147483647 w 950"/>
              <a:gd name="T15" fmla="*/ 2147483647 h 660"/>
              <a:gd name="T16" fmla="*/ 2147483647 w 950"/>
              <a:gd name="T17" fmla="*/ 2147483647 h 660"/>
              <a:gd name="T18" fmla="*/ 2147483647 w 950"/>
              <a:gd name="T19" fmla="*/ 2147483647 h 660"/>
              <a:gd name="T20" fmla="*/ 2147483647 w 950"/>
              <a:gd name="T21" fmla="*/ 2147483647 h 660"/>
              <a:gd name="T22" fmla="*/ 2147483647 w 950"/>
              <a:gd name="T23" fmla="*/ 2147483647 h 660"/>
              <a:gd name="T24" fmla="*/ 2147483647 w 950"/>
              <a:gd name="T25" fmla="*/ 2147483647 h 660"/>
              <a:gd name="T26" fmla="*/ 2147483647 w 950"/>
              <a:gd name="T27" fmla="*/ 2147483647 h 660"/>
              <a:gd name="T28" fmla="*/ 2147483647 w 950"/>
              <a:gd name="T29" fmla="*/ 2147483647 h 660"/>
              <a:gd name="T30" fmla="*/ 2147483647 w 950"/>
              <a:gd name="T31" fmla="*/ 2147483647 h 660"/>
              <a:gd name="T32" fmla="*/ 2147483647 w 950"/>
              <a:gd name="T33" fmla="*/ 2147483647 h 660"/>
              <a:gd name="T34" fmla="*/ 2147483647 w 950"/>
              <a:gd name="T35" fmla="*/ 2147483647 h 660"/>
              <a:gd name="T36" fmla="*/ 2147483647 w 950"/>
              <a:gd name="T37" fmla="*/ 2147483647 h 660"/>
              <a:gd name="T38" fmla="*/ 2147483647 w 950"/>
              <a:gd name="T39" fmla="*/ 2147483647 h 660"/>
              <a:gd name="T40" fmla="*/ 2147483647 w 950"/>
              <a:gd name="T41" fmla="*/ 2147483647 h 660"/>
              <a:gd name="T42" fmla="*/ 2147483647 w 950"/>
              <a:gd name="T43" fmla="*/ 2147483647 h 660"/>
              <a:gd name="T44" fmla="*/ 2147483647 w 950"/>
              <a:gd name="T45" fmla="*/ 2147483647 h 660"/>
              <a:gd name="T46" fmla="*/ 2147483647 w 950"/>
              <a:gd name="T47" fmla="*/ 2147483647 h 660"/>
              <a:gd name="T48" fmla="*/ 2147483647 w 950"/>
              <a:gd name="T49" fmla="*/ 2147483647 h 660"/>
              <a:gd name="T50" fmla="*/ 2147483647 w 950"/>
              <a:gd name="T51" fmla="*/ 2147483647 h 660"/>
              <a:gd name="T52" fmla="*/ 2147483647 w 950"/>
              <a:gd name="T53" fmla="*/ 2147483647 h 660"/>
              <a:gd name="T54" fmla="*/ 2147483647 w 950"/>
              <a:gd name="T55" fmla="*/ 2147483647 h 660"/>
              <a:gd name="T56" fmla="*/ 2147483647 w 950"/>
              <a:gd name="T57" fmla="*/ 2147483647 h 660"/>
              <a:gd name="T58" fmla="*/ 2147483647 w 950"/>
              <a:gd name="T59" fmla="*/ 2147483647 h 660"/>
              <a:gd name="T60" fmla="*/ 2147483647 w 950"/>
              <a:gd name="T61" fmla="*/ 2147483647 h 660"/>
              <a:gd name="T62" fmla="*/ 2147483647 w 950"/>
              <a:gd name="T63" fmla="*/ 2147483647 h 660"/>
              <a:gd name="T64" fmla="*/ 2147483647 w 950"/>
              <a:gd name="T65" fmla="*/ 2147483647 h 660"/>
              <a:gd name="T66" fmla="*/ 2147483647 w 950"/>
              <a:gd name="T67" fmla="*/ 2147483647 h 660"/>
              <a:gd name="T68" fmla="*/ 2147483647 w 950"/>
              <a:gd name="T69" fmla="*/ 2147483647 h 660"/>
              <a:gd name="T70" fmla="*/ 2147483647 w 950"/>
              <a:gd name="T71" fmla="*/ 2147483647 h 660"/>
              <a:gd name="T72" fmla="*/ 2147483647 w 950"/>
              <a:gd name="T73" fmla="*/ 2147483647 h 660"/>
              <a:gd name="T74" fmla="*/ 2147483647 w 950"/>
              <a:gd name="T75" fmla="*/ 2147483647 h 660"/>
              <a:gd name="T76" fmla="*/ 2147483647 w 950"/>
              <a:gd name="T77" fmla="*/ 2147483647 h 660"/>
              <a:gd name="T78" fmla="*/ 2147483647 w 950"/>
              <a:gd name="T79" fmla="*/ 2147483647 h 660"/>
              <a:gd name="T80" fmla="*/ 2147483647 w 950"/>
              <a:gd name="T81" fmla="*/ 2147483647 h 660"/>
              <a:gd name="T82" fmla="*/ 2147483647 w 950"/>
              <a:gd name="T83" fmla="*/ 2147483647 h 660"/>
              <a:gd name="T84" fmla="*/ 2147483647 w 950"/>
              <a:gd name="T85" fmla="*/ 2147483647 h 660"/>
              <a:gd name="T86" fmla="*/ 2147483647 w 950"/>
              <a:gd name="T87" fmla="*/ 2147483647 h 660"/>
              <a:gd name="T88" fmla="*/ 2147483647 w 950"/>
              <a:gd name="T89" fmla="*/ 2147483647 h 660"/>
              <a:gd name="T90" fmla="*/ 2147483647 w 950"/>
              <a:gd name="T91" fmla="*/ 2147483647 h 660"/>
              <a:gd name="T92" fmla="*/ 2147483647 w 950"/>
              <a:gd name="T93" fmla="*/ 2147483647 h 660"/>
              <a:gd name="T94" fmla="*/ 2147483647 w 950"/>
              <a:gd name="T95" fmla="*/ 2147483647 h 660"/>
              <a:gd name="T96" fmla="*/ 2147483647 w 950"/>
              <a:gd name="T97" fmla="*/ 2147483647 h 660"/>
              <a:gd name="T98" fmla="*/ 2147483647 w 950"/>
              <a:gd name="T99" fmla="*/ 2147483647 h 660"/>
              <a:gd name="T100" fmla="*/ 2147483647 w 950"/>
              <a:gd name="T101" fmla="*/ 2147483647 h 660"/>
              <a:gd name="T102" fmla="*/ 2147483647 w 950"/>
              <a:gd name="T103" fmla="*/ 2147483647 h 660"/>
              <a:gd name="T104" fmla="*/ 2147483647 w 950"/>
              <a:gd name="T105" fmla="*/ 2147483647 h 660"/>
              <a:gd name="T106" fmla="*/ 2147483647 w 950"/>
              <a:gd name="T107" fmla="*/ 2147483647 h 660"/>
              <a:gd name="T108" fmla="*/ 2147483647 w 950"/>
              <a:gd name="T109" fmla="*/ 2147483647 h 660"/>
              <a:gd name="T110" fmla="*/ 2147483647 w 950"/>
              <a:gd name="T111" fmla="*/ 2147483647 h 660"/>
              <a:gd name="T112" fmla="*/ 2147483647 w 950"/>
              <a:gd name="T113" fmla="*/ 2147483647 h 660"/>
              <a:gd name="T114" fmla="*/ 2147483647 w 950"/>
              <a:gd name="T115" fmla="*/ 2147483647 h 660"/>
              <a:gd name="T116" fmla="*/ 2147483647 w 950"/>
              <a:gd name="T117" fmla="*/ 2147483647 h 660"/>
              <a:gd name="T118" fmla="*/ 2147483647 w 950"/>
              <a:gd name="T119" fmla="*/ 2147483647 h 660"/>
              <a:gd name="T120" fmla="*/ 2147483647 w 950"/>
              <a:gd name="T121" fmla="*/ 2147483647 h 660"/>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950" h="660">
                <a:moveTo>
                  <a:pt x="890" y="118"/>
                </a:moveTo>
                <a:lnTo>
                  <a:pt x="890" y="118"/>
                </a:lnTo>
                <a:lnTo>
                  <a:pt x="880" y="98"/>
                </a:lnTo>
                <a:lnTo>
                  <a:pt x="840" y="88"/>
                </a:lnTo>
                <a:lnTo>
                  <a:pt x="792" y="0"/>
                </a:lnTo>
                <a:lnTo>
                  <a:pt x="746" y="0"/>
                </a:lnTo>
                <a:lnTo>
                  <a:pt x="732" y="24"/>
                </a:lnTo>
                <a:lnTo>
                  <a:pt x="702" y="78"/>
                </a:lnTo>
                <a:lnTo>
                  <a:pt x="672" y="78"/>
                </a:lnTo>
                <a:lnTo>
                  <a:pt x="668" y="88"/>
                </a:lnTo>
                <a:lnTo>
                  <a:pt x="668" y="90"/>
                </a:lnTo>
                <a:lnTo>
                  <a:pt x="670" y="90"/>
                </a:lnTo>
                <a:lnTo>
                  <a:pt x="672" y="90"/>
                </a:lnTo>
                <a:lnTo>
                  <a:pt x="672" y="92"/>
                </a:lnTo>
                <a:lnTo>
                  <a:pt x="674" y="92"/>
                </a:lnTo>
                <a:lnTo>
                  <a:pt x="676" y="92"/>
                </a:lnTo>
                <a:lnTo>
                  <a:pt x="676" y="94"/>
                </a:lnTo>
                <a:lnTo>
                  <a:pt x="678" y="94"/>
                </a:lnTo>
                <a:lnTo>
                  <a:pt x="676" y="94"/>
                </a:lnTo>
                <a:lnTo>
                  <a:pt x="676" y="92"/>
                </a:lnTo>
                <a:lnTo>
                  <a:pt x="674" y="92"/>
                </a:lnTo>
                <a:lnTo>
                  <a:pt x="672" y="92"/>
                </a:lnTo>
                <a:lnTo>
                  <a:pt x="672" y="90"/>
                </a:lnTo>
                <a:lnTo>
                  <a:pt x="670" y="90"/>
                </a:lnTo>
                <a:lnTo>
                  <a:pt x="668" y="90"/>
                </a:lnTo>
                <a:lnTo>
                  <a:pt x="668" y="88"/>
                </a:lnTo>
                <a:lnTo>
                  <a:pt x="658" y="108"/>
                </a:lnTo>
                <a:lnTo>
                  <a:pt x="658" y="132"/>
                </a:lnTo>
                <a:lnTo>
                  <a:pt x="702" y="138"/>
                </a:lnTo>
                <a:lnTo>
                  <a:pt x="712" y="158"/>
                </a:lnTo>
                <a:lnTo>
                  <a:pt x="668" y="172"/>
                </a:lnTo>
                <a:lnTo>
                  <a:pt x="632" y="188"/>
                </a:lnTo>
                <a:lnTo>
                  <a:pt x="598" y="202"/>
                </a:lnTo>
                <a:lnTo>
                  <a:pt x="588" y="236"/>
                </a:lnTo>
                <a:lnTo>
                  <a:pt x="534" y="242"/>
                </a:lnTo>
                <a:lnTo>
                  <a:pt x="480" y="276"/>
                </a:lnTo>
                <a:lnTo>
                  <a:pt x="430" y="252"/>
                </a:lnTo>
                <a:lnTo>
                  <a:pt x="370" y="246"/>
                </a:lnTo>
                <a:lnTo>
                  <a:pt x="326" y="202"/>
                </a:lnTo>
                <a:lnTo>
                  <a:pt x="262" y="182"/>
                </a:lnTo>
                <a:lnTo>
                  <a:pt x="256" y="132"/>
                </a:lnTo>
                <a:lnTo>
                  <a:pt x="226" y="118"/>
                </a:lnTo>
                <a:lnTo>
                  <a:pt x="222" y="114"/>
                </a:lnTo>
                <a:lnTo>
                  <a:pt x="220" y="116"/>
                </a:lnTo>
                <a:lnTo>
                  <a:pt x="218" y="120"/>
                </a:lnTo>
                <a:lnTo>
                  <a:pt x="218" y="122"/>
                </a:lnTo>
                <a:lnTo>
                  <a:pt x="218" y="124"/>
                </a:lnTo>
                <a:lnTo>
                  <a:pt x="218" y="122"/>
                </a:lnTo>
                <a:lnTo>
                  <a:pt x="218" y="120"/>
                </a:lnTo>
                <a:lnTo>
                  <a:pt x="222" y="114"/>
                </a:lnTo>
                <a:lnTo>
                  <a:pt x="218" y="108"/>
                </a:lnTo>
                <a:lnTo>
                  <a:pt x="208" y="114"/>
                </a:lnTo>
                <a:lnTo>
                  <a:pt x="208" y="124"/>
                </a:lnTo>
                <a:lnTo>
                  <a:pt x="208" y="114"/>
                </a:lnTo>
                <a:lnTo>
                  <a:pt x="192" y="118"/>
                </a:lnTo>
                <a:lnTo>
                  <a:pt x="182" y="148"/>
                </a:lnTo>
                <a:lnTo>
                  <a:pt x="142" y="142"/>
                </a:lnTo>
                <a:lnTo>
                  <a:pt x="132" y="192"/>
                </a:lnTo>
                <a:lnTo>
                  <a:pt x="98" y="198"/>
                </a:lnTo>
                <a:lnTo>
                  <a:pt x="88" y="256"/>
                </a:lnTo>
                <a:lnTo>
                  <a:pt x="68" y="276"/>
                </a:lnTo>
                <a:lnTo>
                  <a:pt x="44" y="296"/>
                </a:lnTo>
                <a:lnTo>
                  <a:pt x="4" y="306"/>
                </a:lnTo>
                <a:lnTo>
                  <a:pt x="0" y="326"/>
                </a:lnTo>
                <a:lnTo>
                  <a:pt x="10" y="334"/>
                </a:lnTo>
                <a:lnTo>
                  <a:pt x="14" y="350"/>
                </a:lnTo>
                <a:lnTo>
                  <a:pt x="4" y="354"/>
                </a:lnTo>
                <a:lnTo>
                  <a:pt x="14" y="364"/>
                </a:lnTo>
                <a:lnTo>
                  <a:pt x="30" y="370"/>
                </a:lnTo>
                <a:lnTo>
                  <a:pt x="44" y="390"/>
                </a:lnTo>
                <a:lnTo>
                  <a:pt x="64" y="390"/>
                </a:lnTo>
                <a:lnTo>
                  <a:pt x="94" y="390"/>
                </a:lnTo>
                <a:lnTo>
                  <a:pt x="98" y="398"/>
                </a:lnTo>
                <a:lnTo>
                  <a:pt x="78" y="428"/>
                </a:lnTo>
                <a:lnTo>
                  <a:pt x="84" y="444"/>
                </a:lnTo>
                <a:lnTo>
                  <a:pt x="74" y="458"/>
                </a:lnTo>
                <a:lnTo>
                  <a:pt x="84" y="478"/>
                </a:lnTo>
                <a:lnTo>
                  <a:pt x="108" y="488"/>
                </a:lnTo>
                <a:lnTo>
                  <a:pt x="104" y="492"/>
                </a:lnTo>
                <a:lnTo>
                  <a:pt x="114" y="492"/>
                </a:lnTo>
                <a:lnTo>
                  <a:pt x="148" y="508"/>
                </a:lnTo>
                <a:lnTo>
                  <a:pt x="178" y="522"/>
                </a:lnTo>
                <a:lnTo>
                  <a:pt x="208" y="528"/>
                </a:lnTo>
                <a:lnTo>
                  <a:pt x="218" y="536"/>
                </a:lnTo>
                <a:lnTo>
                  <a:pt x="226" y="536"/>
                </a:lnTo>
                <a:lnTo>
                  <a:pt x="242" y="546"/>
                </a:lnTo>
                <a:lnTo>
                  <a:pt x="262" y="546"/>
                </a:lnTo>
                <a:lnTo>
                  <a:pt x="282" y="546"/>
                </a:lnTo>
                <a:lnTo>
                  <a:pt x="296" y="528"/>
                </a:lnTo>
                <a:lnTo>
                  <a:pt x="316" y="512"/>
                </a:lnTo>
                <a:lnTo>
                  <a:pt x="340" y="512"/>
                </a:lnTo>
                <a:lnTo>
                  <a:pt x="360" y="528"/>
                </a:lnTo>
                <a:lnTo>
                  <a:pt x="370" y="528"/>
                </a:lnTo>
                <a:lnTo>
                  <a:pt x="380" y="532"/>
                </a:lnTo>
                <a:lnTo>
                  <a:pt x="386" y="556"/>
                </a:lnTo>
                <a:lnTo>
                  <a:pt x="376" y="586"/>
                </a:lnTo>
                <a:lnTo>
                  <a:pt x="376" y="596"/>
                </a:lnTo>
                <a:lnTo>
                  <a:pt x="390" y="600"/>
                </a:lnTo>
                <a:lnTo>
                  <a:pt x="400" y="616"/>
                </a:lnTo>
                <a:lnTo>
                  <a:pt x="400" y="626"/>
                </a:lnTo>
                <a:lnTo>
                  <a:pt x="424" y="636"/>
                </a:lnTo>
                <a:lnTo>
                  <a:pt x="420" y="640"/>
                </a:lnTo>
                <a:lnTo>
                  <a:pt x="444" y="636"/>
                </a:lnTo>
                <a:lnTo>
                  <a:pt x="450" y="616"/>
                </a:lnTo>
                <a:lnTo>
                  <a:pt x="500" y="616"/>
                </a:lnTo>
                <a:lnTo>
                  <a:pt x="518" y="630"/>
                </a:lnTo>
                <a:lnTo>
                  <a:pt x="524" y="646"/>
                </a:lnTo>
                <a:lnTo>
                  <a:pt x="534" y="640"/>
                </a:lnTo>
                <a:lnTo>
                  <a:pt x="568" y="660"/>
                </a:lnTo>
                <a:lnTo>
                  <a:pt x="568" y="646"/>
                </a:lnTo>
                <a:lnTo>
                  <a:pt x="608" y="630"/>
                </a:lnTo>
                <a:lnTo>
                  <a:pt x="612" y="626"/>
                </a:lnTo>
                <a:lnTo>
                  <a:pt x="622" y="620"/>
                </a:lnTo>
                <a:lnTo>
                  <a:pt x="632" y="626"/>
                </a:lnTo>
                <a:lnTo>
                  <a:pt x="652" y="616"/>
                </a:lnTo>
                <a:lnTo>
                  <a:pt x="678" y="600"/>
                </a:lnTo>
                <a:lnTo>
                  <a:pt x="702" y="582"/>
                </a:lnTo>
                <a:lnTo>
                  <a:pt x="712" y="562"/>
                </a:lnTo>
                <a:lnTo>
                  <a:pt x="726" y="542"/>
                </a:lnTo>
                <a:lnTo>
                  <a:pt x="742" y="512"/>
                </a:lnTo>
                <a:lnTo>
                  <a:pt x="742" y="498"/>
                </a:lnTo>
                <a:lnTo>
                  <a:pt x="736" y="488"/>
                </a:lnTo>
                <a:lnTo>
                  <a:pt x="742" y="472"/>
                </a:lnTo>
                <a:lnTo>
                  <a:pt x="736" y="454"/>
                </a:lnTo>
                <a:lnTo>
                  <a:pt x="712" y="404"/>
                </a:lnTo>
                <a:lnTo>
                  <a:pt x="716" y="398"/>
                </a:lnTo>
                <a:lnTo>
                  <a:pt x="736" y="374"/>
                </a:lnTo>
                <a:lnTo>
                  <a:pt x="752" y="370"/>
                </a:lnTo>
                <a:lnTo>
                  <a:pt x="754" y="368"/>
                </a:lnTo>
                <a:lnTo>
                  <a:pt x="754" y="364"/>
                </a:lnTo>
                <a:lnTo>
                  <a:pt x="752" y="360"/>
                </a:lnTo>
                <a:lnTo>
                  <a:pt x="726" y="354"/>
                </a:lnTo>
                <a:lnTo>
                  <a:pt x="712" y="360"/>
                </a:lnTo>
                <a:lnTo>
                  <a:pt x="702" y="354"/>
                </a:lnTo>
                <a:lnTo>
                  <a:pt x="692" y="340"/>
                </a:lnTo>
                <a:lnTo>
                  <a:pt x="682" y="330"/>
                </a:lnTo>
                <a:lnTo>
                  <a:pt x="706" y="320"/>
                </a:lnTo>
                <a:lnTo>
                  <a:pt x="722" y="306"/>
                </a:lnTo>
                <a:lnTo>
                  <a:pt x="746" y="290"/>
                </a:lnTo>
                <a:lnTo>
                  <a:pt x="756" y="290"/>
                </a:lnTo>
                <a:lnTo>
                  <a:pt x="742" y="310"/>
                </a:lnTo>
                <a:lnTo>
                  <a:pt x="752" y="320"/>
                </a:lnTo>
                <a:lnTo>
                  <a:pt x="762" y="316"/>
                </a:lnTo>
                <a:lnTo>
                  <a:pt x="786" y="306"/>
                </a:lnTo>
                <a:lnTo>
                  <a:pt x="792" y="284"/>
                </a:lnTo>
                <a:lnTo>
                  <a:pt x="806" y="272"/>
                </a:lnTo>
                <a:lnTo>
                  <a:pt x="820" y="282"/>
                </a:lnTo>
                <a:lnTo>
                  <a:pt x="818" y="262"/>
                </a:lnTo>
                <a:lnTo>
                  <a:pt x="838" y="250"/>
                </a:lnTo>
                <a:lnTo>
                  <a:pt x="864" y="254"/>
                </a:lnTo>
                <a:lnTo>
                  <a:pt x="876" y="246"/>
                </a:lnTo>
                <a:lnTo>
                  <a:pt x="890" y="252"/>
                </a:lnTo>
                <a:lnTo>
                  <a:pt x="900" y="198"/>
                </a:lnTo>
                <a:lnTo>
                  <a:pt x="924" y="192"/>
                </a:lnTo>
                <a:lnTo>
                  <a:pt x="950" y="118"/>
                </a:lnTo>
                <a:lnTo>
                  <a:pt x="890" y="118"/>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88" name="Freeform 261"/>
          <p:cNvSpPr>
            <a:spLocks/>
          </p:cNvSpPr>
          <p:nvPr/>
        </p:nvSpPr>
        <p:spPr bwMode="auto">
          <a:xfrm>
            <a:off x="16621215" y="6438900"/>
            <a:ext cx="200317" cy="200317"/>
          </a:xfrm>
          <a:custGeom>
            <a:avLst/>
            <a:gdLst>
              <a:gd name="T0" fmla="*/ 0 w 42"/>
              <a:gd name="T1" fmla="*/ 2147483647 h 42"/>
              <a:gd name="T2" fmla="*/ 2147483647 w 42"/>
              <a:gd name="T3" fmla="*/ 2147483647 h 42"/>
              <a:gd name="T4" fmla="*/ 2147483647 w 42"/>
              <a:gd name="T5" fmla="*/ 0 h 42"/>
              <a:gd name="T6" fmla="*/ 2147483647 w 42"/>
              <a:gd name="T7" fmla="*/ 2147483647 h 42"/>
              <a:gd name="T8" fmla="*/ 2147483647 w 42"/>
              <a:gd name="T9" fmla="*/ 2147483647 h 42"/>
              <a:gd name="T10" fmla="*/ 2147483647 w 42"/>
              <a:gd name="T11" fmla="*/ 2147483647 h 42"/>
              <a:gd name="T12" fmla="*/ 0 w 42"/>
              <a:gd name="T13" fmla="*/ 2147483647 h 42"/>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2" h="42">
                <a:moveTo>
                  <a:pt x="0" y="30"/>
                </a:moveTo>
                <a:lnTo>
                  <a:pt x="12" y="12"/>
                </a:lnTo>
                <a:lnTo>
                  <a:pt x="30" y="0"/>
                </a:lnTo>
                <a:lnTo>
                  <a:pt x="42" y="12"/>
                </a:lnTo>
                <a:lnTo>
                  <a:pt x="30" y="30"/>
                </a:lnTo>
                <a:lnTo>
                  <a:pt x="12" y="42"/>
                </a:lnTo>
                <a:lnTo>
                  <a:pt x="0" y="30"/>
                </a:lnTo>
                <a:close/>
              </a:path>
            </a:pathLst>
          </a:custGeom>
          <a:solidFill>
            <a:schemeClr val="bg1">
              <a:lumMod val="85000"/>
            </a:schemeClr>
          </a:solidFill>
          <a:ln w="25400">
            <a:solidFill>
              <a:schemeClr val="bg1"/>
            </a:solidFill>
            <a:round/>
            <a:headEnd/>
            <a:tailEnd/>
          </a:ln>
        </p:spPr>
        <p:txBody>
          <a:bodyPr/>
          <a:lstStyle/>
          <a:p>
            <a:endParaRPr lang="en-AU"/>
          </a:p>
        </p:txBody>
      </p:sp>
      <p:sp>
        <p:nvSpPr>
          <p:cNvPr id="89" name="Freeform 262"/>
          <p:cNvSpPr>
            <a:spLocks/>
          </p:cNvSpPr>
          <p:nvPr/>
        </p:nvSpPr>
        <p:spPr bwMode="auto">
          <a:xfrm>
            <a:off x="17699392" y="5943998"/>
            <a:ext cx="117834" cy="347612"/>
          </a:xfrm>
          <a:custGeom>
            <a:avLst/>
            <a:gdLst>
              <a:gd name="T0" fmla="*/ 0 w 24"/>
              <a:gd name="T1" fmla="*/ 2147483647 h 72"/>
              <a:gd name="T2" fmla="*/ 0 w 24"/>
              <a:gd name="T3" fmla="*/ 2147483647 h 72"/>
              <a:gd name="T4" fmla="*/ 2147483647 w 24"/>
              <a:gd name="T5" fmla="*/ 0 h 72"/>
              <a:gd name="T6" fmla="*/ 2147483647 w 24"/>
              <a:gd name="T7" fmla="*/ 2147483647 h 72"/>
              <a:gd name="T8" fmla="*/ 2147483647 w 24"/>
              <a:gd name="T9" fmla="*/ 2147483647 h 72"/>
              <a:gd name="T10" fmla="*/ 0 w 24"/>
              <a:gd name="T11" fmla="*/ 2147483647 h 7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4" h="72">
                <a:moveTo>
                  <a:pt x="0" y="42"/>
                </a:moveTo>
                <a:lnTo>
                  <a:pt x="0" y="18"/>
                </a:lnTo>
                <a:lnTo>
                  <a:pt x="24" y="0"/>
                </a:lnTo>
                <a:lnTo>
                  <a:pt x="24" y="24"/>
                </a:lnTo>
                <a:lnTo>
                  <a:pt x="6" y="72"/>
                </a:lnTo>
                <a:lnTo>
                  <a:pt x="0" y="42"/>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0" name="Freeform 263"/>
          <p:cNvSpPr>
            <a:spLocks/>
          </p:cNvSpPr>
          <p:nvPr/>
        </p:nvSpPr>
        <p:spPr bwMode="auto">
          <a:xfrm>
            <a:off x="18571362" y="5042572"/>
            <a:ext cx="170861" cy="259234"/>
          </a:xfrm>
          <a:custGeom>
            <a:avLst/>
            <a:gdLst>
              <a:gd name="T0" fmla="*/ 0 w 36"/>
              <a:gd name="T1" fmla="*/ 2147483647 h 54"/>
              <a:gd name="T2" fmla="*/ 2147483647 w 36"/>
              <a:gd name="T3" fmla="*/ 2147483647 h 54"/>
              <a:gd name="T4" fmla="*/ 2147483647 w 36"/>
              <a:gd name="T5" fmla="*/ 2147483647 h 54"/>
              <a:gd name="T6" fmla="*/ 2147483647 w 36"/>
              <a:gd name="T7" fmla="*/ 2147483647 h 54"/>
              <a:gd name="T8" fmla="*/ 2147483647 w 36"/>
              <a:gd name="T9" fmla="*/ 2147483647 h 54"/>
              <a:gd name="T10" fmla="*/ 2147483647 w 36"/>
              <a:gd name="T11" fmla="*/ 0 h 54"/>
              <a:gd name="T12" fmla="*/ 0 w 36"/>
              <a:gd name="T13" fmla="*/ 2147483647 h 5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6" h="54">
                <a:moveTo>
                  <a:pt x="0" y="18"/>
                </a:moveTo>
                <a:lnTo>
                  <a:pt x="6" y="36"/>
                </a:lnTo>
                <a:lnTo>
                  <a:pt x="12" y="54"/>
                </a:lnTo>
                <a:lnTo>
                  <a:pt x="30" y="42"/>
                </a:lnTo>
                <a:lnTo>
                  <a:pt x="36" y="18"/>
                </a:lnTo>
                <a:lnTo>
                  <a:pt x="30" y="0"/>
                </a:lnTo>
                <a:lnTo>
                  <a:pt x="0" y="18"/>
                </a:lnTo>
                <a:close/>
              </a:path>
            </a:pathLst>
          </a:custGeom>
          <a:solidFill>
            <a:srgbClr val="ECA433"/>
          </a:solidFill>
          <a:ln w="25400">
            <a:solidFill>
              <a:schemeClr val="bg1"/>
            </a:solidFill>
            <a:round/>
            <a:headEnd/>
            <a:tailEnd/>
          </a:ln>
        </p:spPr>
        <p:txBody>
          <a:bodyPr/>
          <a:lstStyle/>
          <a:p>
            <a:endParaRPr lang="en-AU"/>
          </a:p>
        </p:txBody>
      </p:sp>
      <p:sp>
        <p:nvSpPr>
          <p:cNvPr id="91" name="Freeform 264"/>
          <p:cNvSpPr>
            <a:spLocks/>
          </p:cNvSpPr>
          <p:nvPr/>
        </p:nvSpPr>
        <p:spPr bwMode="auto">
          <a:xfrm>
            <a:off x="18777573" y="3711050"/>
            <a:ext cx="1278495" cy="1390439"/>
          </a:xfrm>
          <a:custGeom>
            <a:avLst/>
            <a:gdLst>
              <a:gd name="T0" fmla="*/ 2147483647 w 264"/>
              <a:gd name="T1" fmla="*/ 2147483647 h 289"/>
              <a:gd name="T2" fmla="*/ 2147483647 w 264"/>
              <a:gd name="T3" fmla="*/ 2147483647 h 289"/>
              <a:gd name="T4" fmla="*/ 2147483647 w 264"/>
              <a:gd name="T5" fmla="*/ 2147483647 h 289"/>
              <a:gd name="T6" fmla="*/ 2147483647 w 264"/>
              <a:gd name="T7" fmla="*/ 2147483647 h 289"/>
              <a:gd name="T8" fmla="*/ 2147483647 w 264"/>
              <a:gd name="T9" fmla="*/ 2147483647 h 289"/>
              <a:gd name="T10" fmla="*/ 2147483647 w 264"/>
              <a:gd name="T11" fmla="*/ 2147483647 h 289"/>
              <a:gd name="T12" fmla="*/ 2147483647 w 264"/>
              <a:gd name="T13" fmla="*/ 2147483647 h 289"/>
              <a:gd name="T14" fmla="*/ 2147483647 w 264"/>
              <a:gd name="T15" fmla="*/ 2147483647 h 289"/>
              <a:gd name="T16" fmla="*/ 2147483647 w 264"/>
              <a:gd name="T17" fmla="*/ 2147483647 h 289"/>
              <a:gd name="T18" fmla="*/ 2147483647 w 264"/>
              <a:gd name="T19" fmla="*/ 2147483647 h 289"/>
              <a:gd name="T20" fmla="*/ 2147483647 w 264"/>
              <a:gd name="T21" fmla="*/ 0 h 289"/>
              <a:gd name="T22" fmla="*/ 2147483647 w 264"/>
              <a:gd name="T23" fmla="*/ 2147483647 h 289"/>
              <a:gd name="T24" fmla="*/ 2147483647 w 264"/>
              <a:gd name="T25" fmla="*/ 2147483647 h 289"/>
              <a:gd name="T26" fmla="*/ 2147483647 w 264"/>
              <a:gd name="T27" fmla="*/ 2147483647 h 289"/>
              <a:gd name="T28" fmla="*/ 2147483647 w 264"/>
              <a:gd name="T29" fmla="*/ 2147483647 h 289"/>
              <a:gd name="T30" fmla="*/ 2147483647 w 264"/>
              <a:gd name="T31" fmla="*/ 2147483647 h 289"/>
              <a:gd name="T32" fmla="*/ 2147483647 w 264"/>
              <a:gd name="T33" fmla="*/ 2147483647 h 289"/>
              <a:gd name="T34" fmla="*/ 2147483647 w 264"/>
              <a:gd name="T35" fmla="*/ 2147483647 h 289"/>
              <a:gd name="T36" fmla="*/ 2147483647 w 264"/>
              <a:gd name="T37" fmla="*/ 2147483647 h 289"/>
              <a:gd name="T38" fmla="*/ 2147483647 w 264"/>
              <a:gd name="T39" fmla="*/ 2147483647 h 289"/>
              <a:gd name="T40" fmla="*/ 2147483647 w 264"/>
              <a:gd name="T41" fmla="*/ 2147483647 h 289"/>
              <a:gd name="T42" fmla="*/ 2147483647 w 264"/>
              <a:gd name="T43" fmla="*/ 2147483647 h 289"/>
              <a:gd name="T44" fmla="*/ 2147483647 w 264"/>
              <a:gd name="T45" fmla="*/ 2147483647 h 289"/>
              <a:gd name="T46" fmla="*/ 2147483647 w 264"/>
              <a:gd name="T47" fmla="*/ 2147483647 h 289"/>
              <a:gd name="T48" fmla="*/ 2147483647 w 264"/>
              <a:gd name="T49" fmla="*/ 2147483647 h 289"/>
              <a:gd name="T50" fmla="*/ 2147483647 w 264"/>
              <a:gd name="T51" fmla="*/ 2147483647 h 289"/>
              <a:gd name="T52" fmla="*/ 2147483647 w 264"/>
              <a:gd name="T53" fmla="*/ 2147483647 h 289"/>
              <a:gd name="T54" fmla="*/ 2147483647 w 264"/>
              <a:gd name="T55" fmla="*/ 2147483647 h 289"/>
              <a:gd name="T56" fmla="*/ 2147483647 w 264"/>
              <a:gd name="T57" fmla="*/ 2147483647 h 289"/>
              <a:gd name="T58" fmla="*/ 2147483647 w 264"/>
              <a:gd name="T59" fmla="*/ 2147483647 h 289"/>
              <a:gd name="T60" fmla="*/ 2147483647 w 264"/>
              <a:gd name="T61" fmla="*/ 2147483647 h 289"/>
              <a:gd name="T62" fmla="*/ 2147483647 w 264"/>
              <a:gd name="T63" fmla="*/ 2147483647 h 289"/>
              <a:gd name="T64" fmla="*/ 2147483647 w 264"/>
              <a:gd name="T65" fmla="*/ 2147483647 h 289"/>
              <a:gd name="T66" fmla="*/ 0 w 264"/>
              <a:gd name="T67" fmla="*/ 2147483647 h 289"/>
              <a:gd name="T68" fmla="*/ 2147483647 w 264"/>
              <a:gd name="T69" fmla="*/ 2147483647 h 289"/>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264" h="289">
                <a:moveTo>
                  <a:pt x="6" y="247"/>
                </a:moveTo>
                <a:lnTo>
                  <a:pt x="42" y="235"/>
                </a:lnTo>
                <a:lnTo>
                  <a:pt x="66" y="235"/>
                </a:lnTo>
                <a:lnTo>
                  <a:pt x="108" y="199"/>
                </a:lnTo>
                <a:lnTo>
                  <a:pt x="138" y="187"/>
                </a:lnTo>
                <a:lnTo>
                  <a:pt x="144" y="157"/>
                </a:lnTo>
                <a:lnTo>
                  <a:pt x="156" y="109"/>
                </a:lnTo>
                <a:lnTo>
                  <a:pt x="156" y="72"/>
                </a:lnTo>
                <a:lnTo>
                  <a:pt x="174" y="48"/>
                </a:lnTo>
                <a:lnTo>
                  <a:pt x="174" y="18"/>
                </a:lnTo>
                <a:lnTo>
                  <a:pt x="186" y="0"/>
                </a:lnTo>
                <a:lnTo>
                  <a:pt x="210" y="18"/>
                </a:lnTo>
                <a:lnTo>
                  <a:pt x="246" y="30"/>
                </a:lnTo>
                <a:lnTo>
                  <a:pt x="264" y="30"/>
                </a:lnTo>
                <a:lnTo>
                  <a:pt x="240" y="54"/>
                </a:lnTo>
                <a:lnTo>
                  <a:pt x="222" y="66"/>
                </a:lnTo>
                <a:lnTo>
                  <a:pt x="210" y="85"/>
                </a:lnTo>
                <a:lnTo>
                  <a:pt x="180" y="60"/>
                </a:lnTo>
                <a:lnTo>
                  <a:pt x="162" y="97"/>
                </a:lnTo>
                <a:lnTo>
                  <a:pt x="186" y="139"/>
                </a:lnTo>
                <a:lnTo>
                  <a:pt x="168" y="169"/>
                </a:lnTo>
                <a:lnTo>
                  <a:pt x="162" y="193"/>
                </a:lnTo>
                <a:lnTo>
                  <a:pt x="162" y="235"/>
                </a:lnTo>
                <a:lnTo>
                  <a:pt x="150" y="247"/>
                </a:lnTo>
                <a:lnTo>
                  <a:pt x="138" y="241"/>
                </a:lnTo>
                <a:lnTo>
                  <a:pt x="126" y="247"/>
                </a:lnTo>
                <a:lnTo>
                  <a:pt x="102" y="247"/>
                </a:lnTo>
                <a:lnTo>
                  <a:pt x="90" y="247"/>
                </a:lnTo>
                <a:lnTo>
                  <a:pt x="66" y="271"/>
                </a:lnTo>
                <a:lnTo>
                  <a:pt x="60" y="259"/>
                </a:lnTo>
                <a:lnTo>
                  <a:pt x="48" y="265"/>
                </a:lnTo>
                <a:lnTo>
                  <a:pt x="36" y="271"/>
                </a:lnTo>
                <a:lnTo>
                  <a:pt x="12" y="289"/>
                </a:lnTo>
                <a:lnTo>
                  <a:pt x="0" y="259"/>
                </a:lnTo>
                <a:lnTo>
                  <a:pt x="6" y="247"/>
                </a:lnTo>
                <a:close/>
              </a:path>
            </a:pathLst>
          </a:custGeom>
          <a:solidFill>
            <a:srgbClr val="ECA433"/>
          </a:solidFill>
          <a:ln w="25400">
            <a:solidFill>
              <a:schemeClr val="bg1"/>
            </a:solidFill>
            <a:round/>
            <a:headEnd/>
            <a:tailEnd/>
          </a:ln>
        </p:spPr>
        <p:txBody>
          <a:bodyPr/>
          <a:lstStyle/>
          <a:p>
            <a:endParaRPr lang="en-AU"/>
          </a:p>
        </p:txBody>
      </p:sp>
      <p:sp>
        <p:nvSpPr>
          <p:cNvPr id="92" name="Freeform 272"/>
          <p:cNvSpPr>
            <a:spLocks/>
          </p:cNvSpPr>
          <p:nvPr/>
        </p:nvSpPr>
        <p:spPr bwMode="auto">
          <a:xfrm>
            <a:off x="17634585" y="6609761"/>
            <a:ext cx="524358" cy="724676"/>
          </a:xfrm>
          <a:custGeom>
            <a:avLst/>
            <a:gdLst>
              <a:gd name="T0" fmla="*/ 2147483647 w 108"/>
              <a:gd name="T1" fmla="*/ 2147483647 h 151"/>
              <a:gd name="T2" fmla="*/ 0 w 108"/>
              <a:gd name="T3" fmla="*/ 2147483647 h 151"/>
              <a:gd name="T4" fmla="*/ 2147483647 w 108"/>
              <a:gd name="T5" fmla="*/ 2147483647 h 151"/>
              <a:gd name="T6" fmla="*/ 2147483647 w 108"/>
              <a:gd name="T7" fmla="*/ 2147483647 h 151"/>
              <a:gd name="T8" fmla="*/ 2147483647 w 108"/>
              <a:gd name="T9" fmla="*/ 2147483647 h 151"/>
              <a:gd name="T10" fmla="*/ 2147483647 w 108"/>
              <a:gd name="T11" fmla="*/ 2147483647 h 151"/>
              <a:gd name="T12" fmla="*/ 2147483647 w 108"/>
              <a:gd name="T13" fmla="*/ 2147483647 h 151"/>
              <a:gd name="T14" fmla="*/ 2147483647 w 108"/>
              <a:gd name="T15" fmla="*/ 2147483647 h 151"/>
              <a:gd name="T16" fmla="*/ 2147483647 w 108"/>
              <a:gd name="T17" fmla="*/ 2147483647 h 151"/>
              <a:gd name="T18" fmla="*/ 2147483647 w 108"/>
              <a:gd name="T19" fmla="*/ 2147483647 h 151"/>
              <a:gd name="T20" fmla="*/ 2147483647 w 108"/>
              <a:gd name="T21" fmla="*/ 2147483647 h 151"/>
              <a:gd name="T22" fmla="*/ 2147483647 w 108"/>
              <a:gd name="T23" fmla="*/ 2147483647 h 151"/>
              <a:gd name="T24" fmla="*/ 2147483647 w 108"/>
              <a:gd name="T25" fmla="*/ 2147483647 h 151"/>
              <a:gd name="T26" fmla="*/ 2147483647 w 108"/>
              <a:gd name="T27" fmla="*/ 0 h 151"/>
              <a:gd name="T28" fmla="*/ 2147483647 w 108"/>
              <a:gd name="T29" fmla="*/ 2147483647 h 151"/>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08" h="151">
                <a:moveTo>
                  <a:pt x="12" y="18"/>
                </a:moveTo>
                <a:lnTo>
                  <a:pt x="0" y="42"/>
                </a:lnTo>
                <a:lnTo>
                  <a:pt x="6" y="72"/>
                </a:lnTo>
                <a:lnTo>
                  <a:pt x="18" y="85"/>
                </a:lnTo>
                <a:lnTo>
                  <a:pt x="36" y="91"/>
                </a:lnTo>
                <a:lnTo>
                  <a:pt x="72" y="109"/>
                </a:lnTo>
                <a:lnTo>
                  <a:pt x="78" y="139"/>
                </a:lnTo>
                <a:lnTo>
                  <a:pt x="108" y="151"/>
                </a:lnTo>
                <a:lnTo>
                  <a:pt x="102" y="127"/>
                </a:lnTo>
                <a:lnTo>
                  <a:pt x="78" y="91"/>
                </a:lnTo>
                <a:lnTo>
                  <a:pt x="42" y="66"/>
                </a:lnTo>
                <a:lnTo>
                  <a:pt x="48" y="48"/>
                </a:lnTo>
                <a:lnTo>
                  <a:pt x="54" y="12"/>
                </a:lnTo>
                <a:lnTo>
                  <a:pt x="30" y="0"/>
                </a:lnTo>
                <a:lnTo>
                  <a:pt x="12" y="18"/>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3" name="Freeform 273"/>
          <p:cNvSpPr>
            <a:spLocks/>
          </p:cNvSpPr>
          <p:nvPr/>
        </p:nvSpPr>
        <p:spPr bwMode="auto">
          <a:xfrm>
            <a:off x="17846686" y="7452271"/>
            <a:ext cx="430091" cy="341718"/>
          </a:xfrm>
          <a:custGeom>
            <a:avLst/>
            <a:gdLst>
              <a:gd name="T0" fmla="*/ 0 w 90"/>
              <a:gd name="T1" fmla="*/ 2147483647 h 72"/>
              <a:gd name="T2" fmla="*/ 2147483647 w 90"/>
              <a:gd name="T3" fmla="*/ 2147483647 h 72"/>
              <a:gd name="T4" fmla="*/ 2147483647 w 90"/>
              <a:gd name="T5" fmla="*/ 2147483647 h 72"/>
              <a:gd name="T6" fmla="*/ 2147483647 w 90"/>
              <a:gd name="T7" fmla="*/ 0 h 72"/>
              <a:gd name="T8" fmla="*/ 2147483647 w 90"/>
              <a:gd name="T9" fmla="*/ 2147483647 h 72"/>
              <a:gd name="T10" fmla="*/ 2147483647 w 90"/>
              <a:gd name="T11" fmla="*/ 2147483647 h 72"/>
              <a:gd name="T12" fmla="*/ 2147483647 w 90"/>
              <a:gd name="T13" fmla="*/ 2147483647 h 72"/>
              <a:gd name="T14" fmla="*/ 2147483647 w 90"/>
              <a:gd name="T15" fmla="*/ 2147483647 h 72"/>
              <a:gd name="T16" fmla="*/ 2147483647 w 90"/>
              <a:gd name="T17" fmla="*/ 2147483647 h 72"/>
              <a:gd name="T18" fmla="*/ 0 w 90"/>
              <a:gd name="T19" fmla="*/ 2147483647 h 7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90" h="72">
                <a:moveTo>
                  <a:pt x="0" y="54"/>
                </a:moveTo>
                <a:lnTo>
                  <a:pt x="18" y="24"/>
                </a:lnTo>
                <a:lnTo>
                  <a:pt x="42" y="24"/>
                </a:lnTo>
                <a:lnTo>
                  <a:pt x="60" y="0"/>
                </a:lnTo>
                <a:lnTo>
                  <a:pt x="90" y="24"/>
                </a:lnTo>
                <a:lnTo>
                  <a:pt x="90" y="72"/>
                </a:lnTo>
                <a:lnTo>
                  <a:pt x="60" y="60"/>
                </a:lnTo>
                <a:lnTo>
                  <a:pt x="42" y="60"/>
                </a:lnTo>
                <a:lnTo>
                  <a:pt x="24" y="48"/>
                </a:lnTo>
                <a:lnTo>
                  <a:pt x="0" y="54"/>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4" name="Freeform 333"/>
          <p:cNvSpPr>
            <a:spLocks/>
          </p:cNvSpPr>
          <p:nvPr/>
        </p:nvSpPr>
        <p:spPr bwMode="auto">
          <a:xfrm>
            <a:off x="14718197" y="2727136"/>
            <a:ext cx="2886928" cy="1449356"/>
          </a:xfrm>
          <a:custGeom>
            <a:avLst/>
            <a:gdLst>
              <a:gd name="T0" fmla="*/ 2147483647 w 595"/>
              <a:gd name="T1" fmla="*/ 2147483647 h 301"/>
              <a:gd name="T2" fmla="*/ 2147483647 w 595"/>
              <a:gd name="T3" fmla="*/ 2147483647 h 301"/>
              <a:gd name="T4" fmla="*/ 2147483647 w 595"/>
              <a:gd name="T5" fmla="*/ 2147483647 h 301"/>
              <a:gd name="T6" fmla="*/ 2147483647 w 595"/>
              <a:gd name="T7" fmla="*/ 2147483647 h 301"/>
              <a:gd name="T8" fmla="*/ 2147483647 w 595"/>
              <a:gd name="T9" fmla="*/ 2147483647 h 301"/>
              <a:gd name="T10" fmla="*/ 2147483647 w 595"/>
              <a:gd name="T11" fmla="*/ 2147483647 h 301"/>
              <a:gd name="T12" fmla="*/ 2147483647 w 595"/>
              <a:gd name="T13" fmla="*/ 2147483647 h 301"/>
              <a:gd name="T14" fmla="*/ 2147483647 w 595"/>
              <a:gd name="T15" fmla="*/ 2147483647 h 301"/>
              <a:gd name="T16" fmla="*/ 2147483647 w 595"/>
              <a:gd name="T17" fmla="*/ 2147483647 h 301"/>
              <a:gd name="T18" fmla="*/ 2147483647 w 595"/>
              <a:gd name="T19" fmla="*/ 2147483647 h 301"/>
              <a:gd name="T20" fmla="*/ 2147483647 w 595"/>
              <a:gd name="T21" fmla="*/ 2147483647 h 301"/>
              <a:gd name="T22" fmla="*/ 2147483647 w 595"/>
              <a:gd name="T23" fmla="*/ 2147483647 h 301"/>
              <a:gd name="T24" fmla="*/ 2147483647 w 595"/>
              <a:gd name="T25" fmla="*/ 2147483647 h 301"/>
              <a:gd name="T26" fmla="*/ 2147483647 w 595"/>
              <a:gd name="T27" fmla="*/ 2147483647 h 301"/>
              <a:gd name="T28" fmla="*/ 2147483647 w 595"/>
              <a:gd name="T29" fmla="*/ 2147483647 h 301"/>
              <a:gd name="T30" fmla="*/ 2147483647 w 595"/>
              <a:gd name="T31" fmla="*/ 2147483647 h 301"/>
              <a:gd name="T32" fmla="*/ 2147483647 w 595"/>
              <a:gd name="T33" fmla="*/ 2147483647 h 301"/>
              <a:gd name="T34" fmla="*/ 2147483647 w 595"/>
              <a:gd name="T35" fmla="*/ 2147483647 h 301"/>
              <a:gd name="T36" fmla="*/ 2147483647 w 595"/>
              <a:gd name="T37" fmla="*/ 2147483647 h 301"/>
              <a:gd name="T38" fmla="*/ 2147483647 w 595"/>
              <a:gd name="T39" fmla="*/ 2147483647 h 301"/>
              <a:gd name="T40" fmla="*/ 2147483647 w 595"/>
              <a:gd name="T41" fmla="*/ 2147483647 h 301"/>
              <a:gd name="T42" fmla="*/ 2147483647 w 595"/>
              <a:gd name="T43" fmla="*/ 0 h 301"/>
              <a:gd name="T44" fmla="*/ 2147483647 w 595"/>
              <a:gd name="T45" fmla="*/ 2147483647 h 301"/>
              <a:gd name="T46" fmla="*/ 2147483647 w 595"/>
              <a:gd name="T47" fmla="*/ 2147483647 h 301"/>
              <a:gd name="T48" fmla="*/ 2147483647 w 595"/>
              <a:gd name="T49" fmla="*/ 2147483647 h 301"/>
              <a:gd name="T50" fmla="*/ 2147483647 w 595"/>
              <a:gd name="T51" fmla="*/ 2147483647 h 301"/>
              <a:gd name="T52" fmla="*/ 2147483647 w 595"/>
              <a:gd name="T53" fmla="*/ 2147483647 h 301"/>
              <a:gd name="T54" fmla="*/ 0 w 595"/>
              <a:gd name="T55" fmla="*/ 2147483647 h 301"/>
              <a:gd name="T56" fmla="*/ 2147483647 w 595"/>
              <a:gd name="T57" fmla="*/ 2147483647 h 301"/>
              <a:gd name="T58" fmla="*/ 2147483647 w 595"/>
              <a:gd name="T59" fmla="*/ 2147483647 h 301"/>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0" t="0" r="r" b="b"/>
            <a:pathLst>
              <a:path w="595" h="301">
                <a:moveTo>
                  <a:pt x="42" y="126"/>
                </a:moveTo>
                <a:lnTo>
                  <a:pt x="48" y="186"/>
                </a:lnTo>
                <a:lnTo>
                  <a:pt x="127" y="210"/>
                </a:lnTo>
                <a:lnTo>
                  <a:pt x="181" y="264"/>
                </a:lnTo>
                <a:lnTo>
                  <a:pt x="253" y="270"/>
                </a:lnTo>
                <a:lnTo>
                  <a:pt x="313" y="301"/>
                </a:lnTo>
                <a:lnTo>
                  <a:pt x="379" y="258"/>
                </a:lnTo>
                <a:lnTo>
                  <a:pt x="445" y="252"/>
                </a:lnTo>
                <a:lnTo>
                  <a:pt x="457" y="210"/>
                </a:lnTo>
                <a:lnTo>
                  <a:pt x="499" y="192"/>
                </a:lnTo>
                <a:lnTo>
                  <a:pt x="541" y="174"/>
                </a:lnTo>
                <a:lnTo>
                  <a:pt x="595" y="156"/>
                </a:lnTo>
                <a:lnTo>
                  <a:pt x="583" y="132"/>
                </a:lnTo>
                <a:lnTo>
                  <a:pt x="529" y="126"/>
                </a:lnTo>
                <a:lnTo>
                  <a:pt x="529" y="96"/>
                </a:lnTo>
                <a:lnTo>
                  <a:pt x="541" y="72"/>
                </a:lnTo>
                <a:lnTo>
                  <a:pt x="499" y="60"/>
                </a:lnTo>
                <a:lnTo>
                  <a:pt x="403" y="84"/>
                </a:lnTo>
                <a:lnTo>
                  <a:pt x="367" y="54"/>
                </a:lnTo>
                <a:lnTo>
                  <a:pt x="307" y="54"/>
                </a:lnTo>
                <a:lnTo>
                  <a:pt x="289" y="36"/>
                </a:lnTo>
                <a:lnTo>
                  <a:pt x="217" y="0"/>
                </a:lnTo>
                <a:lnTo>
                  <a:pt x="193" y="30"/>
                </a:lnTo>
                <a:lnTo>
                  <a:pt x="169" y="66"/>
                </a:lnTo>
                <a:lnTo>
                  <a:pt x="121" y="48"/>
                </a:lnTo>
                <a:lnTo>
                  <a:pt x="54" y="54"/>
                </a:lnTo>
                <a:lnTo>
                  <a:pt x="12" y="78"/>
                </a:lnTo>
                <a:lnTo>
                  <a:pt x="0" y="102"/>
                </a:lnTo>
                <a:lnTo>
                  <a:pt x="6" y="108"/>
                </a:lnTo>
                <a:lnTo>
                  <a:pt x="42" y="126"/>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5" name="Line 449"/>
          <p:cNvSpPr>
            <a:spLocks noChangeShapeType="1"/>
          </p:cNvSpPr>
          <p:nvPr/>
        </p:nvSpPr>
        <p:spPr bwMode="auto">
          <a:xfrm>
            <a:off x="17493185" y="6674568"/>
            <a:ext cx="0" cy="0"/>
          </a:xfrm>
          <a:prstGeom prst="line">
            <a:avLst/>
          </a:prstGeom>
          <a:noFill/>
          <a:ln w="25400">
            <a:solidFill>
              <a:schemeClr val="bg1"/>
            </a:solidFill>
            <a:round/>
            <a:headEnd/>
            <a:tailEnd/>
          </a:ln>
          <a:extLst>
            <a:ext uri="{909E8E84-426E-40DD-AFC4-6F175D3DCCD1}">
              <a14:hiddenFill xmlns:a14="http://schemas.microsoft.com/office/drawing/2010/main">
                <a:noFill/>
              </a14:hiddenFill>
            </a:ext>
          </a:extLst>
        </p:spPr>
        <p:txBody>
          <a:bodyPr/>
          <a:lstStyle/>
          <a:p>
            <a:endParaRPr lang="en-AU"/>
          </a:p>
        </p:txBody>
      </p:sp>
      <p:sp>
        <p:nvSpPr>
          <p:cNvPr id="96" name="Freeform 506"/>
          <p:cNvSpPr>
            <a:spLocks/>
          </p:cNvSpPr>
          <p:nvPr/>
        </p:nvSpPr>
        <p:spPr bwMode="auto">
          <a:xfrm>
            <a:off x="18047003" y="4023307"/>
            <a:ext cx="459552" cy="577386"/>
          </a:xfrm>
          <a:custGeom>
            <a:avLst/>
            <a:gdLst>
              <a:gd name="T0" fmla="*/ 2147483647 w 78"/>
              <a:gd name="T1" fmla="*/ 2147483647 h 98"/>
              <a:gd name="T2" fmla="*/ 2147483647 w 78"/>
              <a:gd name="T3" fmla="*/ 2147483647 h 98"/>
              <a:gd name="T4" fmla="*/ 2147483647 w 78"/>
              <a:gd name="T5" fmla="*/ 2147483647 h 98"/>
              <a:gd name="T6" fmla="*/ 2147483647 w 78"/>
              <a:gd name="T7" fmla="*/ 2147483647 h 98"/>
              <a:gd name="T8" fmla="*/ 0 w 78"/>
              <a:gd name="T9" fmla="*/ 2147483647 h 98"/>
              <a:gd name="T10" fmla="*/ 0 w 78"/>
              <a:gd name="T11" fmla="*/ 2147483647 h 98"/>
              <a:gd name="T12" fmla="*/ 2147483647 w 78"/>
              <a:gd name="T13" fmla="*/ 2147483647 h 98"/>
              <a:gd name="T14" fmla="*/ 2147483647 w 78"/>
              <a:gd name="T15" fmla="*/ 2147483647 h 98"/>
              <a:gd name="T16" fmla="*/ 2147483647 w 78"/>
              <a:gd name="T17" fmla="*/ 2147483647 h 98"/>
              <a:gd name="T18" fmla="*/ 2147483647 w 78"/>
              <a:gd name="T19" fmla="*/ 2147483647 h 98"/>
              <a:gd name="T20" fmla="*/ 2147483647 w 78"/>
              <a:gd name="T21" fmla="*/ 2147483647 h 98"/>
              <a:gd name="T22" fmla="*/ 2147483647 w 78"/>
              <a:gd name="T23" fmla="*/ 2147483647 h 98"/>
              <a:gd name="T24" fmla="*/ 2147483647 w 78"/>
              <a:gd name="T25" fmla="*/ 2147483647 h 98"/>
              <a:gd name="T26" fmla="*/ 2147483647 w 78"/>
              <a:gd name="T27" fmla="*/ 2147483647 h 98"/>
              <a:gd name="T28" fmla="*/ 2147483647 w 78"/>
              <a:gd name="T29" fmla="*/ 2147483647 h 98"/>
              <a:gd name="T30" fmla="*/ 2147483647 w 78"/>
              <a:gd name="T31" fmla="*/ 2147483647 h 98"/>
              <a:gd name="T32" fmla="*/ 2147483647 w 78"/>
              <a:gd name="T33" fmla="*/ 2147483647 h 98"/>
              <a:gd name="T34" fmla="*/ 2147483647 w 78"/>
              <a:gd name="T35" fmla="*/ 2147483647 h 98"/>
              <a:gd name="T36" fmla="*/ 2147483647 w 78"/>
              <a:gd name="T37" fmla="*/ 2147483647 h 98"/>
              <a:gd name="T38" fmla="*/ 2147483647 w 78"/>
              <a:gd name="T39" fmla="*/ 2147483647 h 98"/>
              <a:gd name="T40" fmla="*/ 2147483647 w 78"/>
              <a:gd name="T41" fmla="*/ 2147483647 h 98"/>
              <a:gd name="T42" fmla="*/ 2147483647 w 78"/>
              <a:gd name="T43" fmla="*/ 2147483647 h 98"/>
              <a:gd name="T44" fmla="*/ 2147483647 w 78"/>
              <a:gd name="T45" fmla="*/ 2147483647 h 98"/>
              <a:gd name="T46" fmla="*/ 2147483647 w 78"/>
              <a:gd name="T47" fmla="*/ 2147483647 h 98"/>
              <a:gd name="T48" fmla="*/ 2147483647 w 78"/>
              <a:gd name="T49" fmla="*/ 2147483647 h 98"/>
              <a:gd name="T50" fmla="*/ 2147483647 w 78"/>
              <a:gd name="T51" fmla="*/ 2147483647 h 98"/>
              <a:gd name="T52" fmla="*/ 2147483647 w 78"/>
              <a:gd name="T53" fmla="*/ 2147483647 h 98"/>
              <a:gd name="T54" fmla="*/ 2147483647 w 78"/>
              <a:gd name="T55" fmla="*/ 2147483647 h 98"/>
              <a:gd name="T56" fmla="*/ 2147483647 w 78"/>
              <a:gd name="T57" fmla="*/ 2147483647 h 98"/>
              <a:gd name="T58" fmla="*/ 2147483647 w 78"/>
              <a:gd name="T59" fmla="*/ 2147483647 h 98"/>
              <a:gd name="T60" fmla="*/ 2147483647 w 78"/>
              <a:gd name="T61" fmla="*/ 2147483647 h 98"/>
              <a:gd name="T62" fmla="*/ 2147483647 w 78"/>
              <a:gd name="T63" fmla="*/ 0 h 98"/>
              <a:gd name="T64" fmla="*/ 2147483647 w 78"/>
              <a:gd name="T65" fmla="*/ 2147483647 h 9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78" h="98">
                <a:moveTo>
                  <a:pt x="32" y="12"/>
                </a:moveTo>
                <a:lnTo>
                  <a:pt x="34" y="32"/>
                </a:lnTo>
                <a:lnTo>
                  <a:pt x="20" y="22"/>
                </a:lnTo>
                <a:lnTo>
                  <a:pt x="6" y="34"/>
                </a:lnTo>
                <a:lnTo>
                  <a:pt x="0" y="56"/>
                </a:lnTo>
                <a:lnTo>
                  <a:pt x="6" y="56"/>
                </a:lnTo>
                <a:lnTo>
                  <a:pt x="10" y="56"/>
                </a:lnTo>
                <a:lnTo>
                  <a:pt x="30" y="70"/>
                </a:lnTo>
                <a:lnTo>
                  <a:pt x="34" y="84"/>
                </a:lnTo>
                <a:lnTo>
                  <a:pt x="36" y="92"/>
                </a:lnTo>
                <a:lnTo>
                  <a:pt x="40" y="98"/>
                </a:lnTo>
                <a:lnTo>
                  <a:pt x="70" y="88"/>
                </a:lnTo>
                <a:lnTo>
                  <a:pt x="70" y="84"/>
                </a:lnTo>
                <a:lnTo>
                  <a:pt x="68" y="82"/>
                </a:lnTo>
                <a:lnTo>
                  <a:pt x="66" y="78"/>
                </a:lnTo>
                <a:lnTo>
                  <a:pt x="64" y="76"/>
                </a:lnTo>
                <a:lnTo>
                  <a:pt x="64" y="60"/>
                </a:lnTo>
                <a:lnTo>
                  <a:pt x="64" y="46"/>
                </a:lnTo>
                <a:lnTo>
                  <a:pt x="54" y="26"/>
                </a:lnTo>
                <a:lnTo>
                  <a:pt x="64" y="16"/>
                </a:lnTo>
                <a:lnTo>
                  <a:pt x="78" y="4"/>
                </a:lnTo>
                <a:lnTo>
                  <a:pt x="52" y="0"/>
                </a:lnTo>
                <a:lnTo>
                  <a:pt x="32" y="12"/>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7" name="Freeform 517"/>
          <p:cNvSpPr>
            <a:spLocks/>
          </p:cNvSpPr>
          <p:nvPr/>
        </p:nvSpPr>
        <p:spPr bwMode="auto">
          <a:xfrm>
            <a:off x="18223754" y="4541776"/>
            <a:ext cx="318151" cy="388852"/>
          </a:xfrm>
          <a:custGeom>
            <a:avLst/>
            <a:gdLst>
              <a:gd name="T0" fmla="*/ 2147483647 w 54"/>
              <a:gd name="T1" fmla="*/ 2147483647 h 66"/>
              <a:gd name="T2" fmla="*/ 2147483647 w 54"/>
              <a:gd name="T3" fmla="*/ 2147483647 h 66"/>
              <a:gd name="T4" fmla="*/ 2147483647 w 54"/>
              <a:gd name="T5" fmla="*/ 2147483647 h 66"/>
              <a:gd name="T6" fmla="*/ 2147483647 w 54"/>
              <a:gd name="T7" fmla="*/ 2147483647 h 66"/>
              <a:gd name="T8" fmla="*/ 0 w 54"/>
              <a:gd name="T9" fmla="*/ 2147483647 h 66"/>
              <a:gd name="T10" fmla="*/ 0 w 54"/>
              <a:gd name="T11" fmla="*/ 2147483647 h 66"/>
              <a:gd name="T12" fmla="*/ 2147483647 w 54"/>
              <a:gd name="T13" fmla="*/ 2147483647 h 66"/>
              <a:gd name="T14" fmla="*/ 2147483647 w 54"/>
              <a:gd name="T15" fmla="*/ 2147483647 h 66"/>
              <a:gd name="T16" fmla="*/ 2147483647 w 54"/>
              <a:gd name="T17" fmla="*/ 2147483647 h 66"/>
              <a:gd name="T18" fmla="*/ 2147483647 w 54"/>
              <a:gd name="T19" fmla="*/ 2147483647 h 66"/>
              <a:gd name="T20" fmla="*/ 2147483647 w 54"/>
              <a:gd name="T21" fmla="*/ 2147483647 h 66"/>
              <a:gd name="T22" fmla="*/ 2147483647 w 54"/>
              <a:gd name="T23" fmla="*/ 2147483647 h 66"/>
              <a:gd name="T24" fmla="*/ 2147483647 w 54"/>
              <a:gd name="T25" fmla="*/ 2147483647 h 66"/>
              <a:gd name="T26" fmla="*/ 2147483647 w 54"/>
              <a:gd name="T27" fmla="*/ 0 h 66"/>
              <a:gd name="T28" fmla="*/ 2147483647 w 54"/>
              <a:gd name="T29" fmla="*/ 2147483647 h 66"/>
              <a:gd name="T30" fmla="*/ 2147483647 w 54"/>
              <a:gd name="T31" fmla="*/ 2147483647 h 66"/>
              <a:gd name="T32" fmla="*/ 2147483647 w 54"/>
              <a:gd name="T33" fmla="*/ 2147483647 h 66"/>
              <a:gd name="T34" fmla="*/ 2147483647 w 54"/>
              <a:gd name="T35" fmla="*/ 2147483647 h 6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54" h="66">
                <a:moveTo>
                  <a:pt x="10" y="12"/>
                </a:moveTo>
                <a:lnTo>
                  <a:pt x="10" y="12"/>
                </a:lnTo>
                <a:lnTo>
                  <a:pt x="10" y="36"/>
                </a:lnTo>
                <a:lnTo>
                  <a:pt x="0" y="66"/>
                </a:lnTo>
                <a:lnTo>
                  <a:pt x="20" y="66"/>
                </a:lnTo>
                <a:lnTo>
                  <a:pt x="40" y="60"/>
                </a:lnTo>
                <a:lnTo>
                  <a:pt x="50" y="52"/>
                </a:lnTo>
                <a:lnTo>
                  <a:pt x="54" y="36"/>
                </a:lnTo>
                <a:lnTo>
                  <a:pt x="40" y="0"/>
                </a:lnTo>
                <a:lnTo>
                  <a:pt x="10" y="10"/>
                </a:lnTo>
                <a:lnTo>
                  <a:pt x="10" y="12"/>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98" name="Freeform 296"/>
          <p:cNvSpPr>
            <a:spLocks/>
          </p:cNvSpPr>
          <p:nvPr/>
        </p:nvSpPr>
        <p:spPr bwMode="auto">
          <a:xfrm>
            <a:off x="13127441" y="4636043"/>
            <a:ext cx="2710177" cy="3305240"/>
          </a:xfrm>
          <a:custGeom>
            <a:avLst/>
            <a:gdLst>
              <a:gd name="T0" fmla="*/ 639173 w 10736"/>
              <a:gd name="T1" fmla="*/ 413856 h 10000"/>
              <a:gd name="T2" fmla="*/ 649104 w 10736"/>
              <a:gd name="T3" fmla="*/ 463284 h 10000"/>
              <a:gd name="T4" fmla="*/ 730250 w 10736"/>
              <a:gd name="T5" fmla="*/ 360688 h 10000"/>
              <a:gd name="T6" fmla="*/ 720523 w 10736"/>
              <a:gd name="T7" fmla="*/ 301019 h 10000"/>
              <a:gd name="T8" fmla="*/ 683929 w 10736"/>
              <a:gd name="T9" fmla="*/ 248474 h 10000"/>
              <a:gd name="T10" fmla="*/ 617271 w 10736"/>
              <a:gd name="T11" fmla="*/ 226209 h 10000"/>
              <a:gd name="T12" fmla="*/ 598089 w 10736"/>
              <a:gd name="T13" fmla="*/ 287927 h 10000"/>
              <a:gd name="T14" fmla="*/ 573875 w 10736"/>
              <a:gd name="T15" fmla="*/ 308054 h 10000"/>
              <a:gd name="T16" fmla="*/ 561971 w 10736"/>
              <a:gd name="T17" fmla="*/ 280446 h 10000"/>
              <a:gd name="T18" fmla="*/ 493408 w 10736"/>
              <a:gd name="T19" fmla="*/ 280713 h 10000"/>
              <a:gd name="T20" fmla="*/ 463072 w 10736"/>
              <a:gd name="T21" fmla="*/ 308856 h 10000"/>
              <a:gd name="T22" fmla="*/ 417499 w 10736"/>
              <a:gd name="T23" fmla="*/ 299505 h 10000"/>
              <a:gd name="T24" fmla="*/ 288400 w 10736"/>
              <a:gd name="T25" fmla="*/ 243309 h 10000"/>
              <a:gd name="T26" fmla="*/ 273232 w 10736"/>
              <a:gd name="T27" fmla="*/ 168410 h 10000"/>
              <a:gd name="T28" fmla="*/ 273232 w 10736"/>
              <a:gd name="T29" fmla="*/ 102952 h 10000"/>
              <a:gd name="T30" fmla="*/ 287924 w 10736"/>
              <a:gd name="T31" fmla="*/ 53524 h 10000"/>
              <a:gd name="T32" fmla="*/ 242895 w 10736"/>
              <a:gd name="T33" fmla="*/ 0 h 10000"/>
              <a:gd name="T34" fmla="*/ 220109 w 10736"/>
              <a:gd name="T35" fmla="*/ 9351 h 10000"/>
              <a:gd name="T36" fmla="*/ 144200 w 10736"/>
              <a:gd name="T37" fmla="*/ 37405 h 10000"/>
              <a:gd name="T38" fmla="*/ 166986 w 10736"/>
              <a:gd name="T39" fmla="*/ 102952 h 10000"/>
              <a:gd name="T40" fmla="*/ 136650 w 10736"/>
              <a:gd name="T41" fmla="*/ 187202 h 10000"/>
              <a:gd name="T42" fmla="*/ 60741 w 10736"/>
              <a:gd name="T43" fmla="*/ 271362 h 10000"/>
              <a:gd name="T44" fmla="*/ 53123 w 10736"/>
              <a:gd name="T45" fmla="*/ 336909 h 10000"/>
              <a:gd name="T46" fmla="*/ 45573 w 10736"/>
              <a:gd name="T47" fmla="*/ 393016 h 10000"/>
              <a:gd name="T48" fmla="*/ 0 w 10736"/>
              <a:gd name="T49" fmla="*/ 411719 h 10000"/>
              <a:gd name="T50" fmla="*/ 53123 w 10736"/>
              <a:gd name="T51" fmla="*/ 495968 h 10000"/>
              <a:gd name="T52" fmla="*/ 113795 w 10736"/>
              <a:gd name="T53" fmla="*/ 636325 h 10000"/>
              <a:gd name="T54" fmla="*/ 174536 w 10736"/>
              <a:gd name="T55" fmla="*/ 796987 h 10000"/>
              <a:gd name="T56" fmla="*/ 220109 w 10736"/>
              <a:gd name="T57" fmla="*/ 890588 h 10000"/>
              <a:gd name="T58" fmla="*/ 273232 w 10736"/>
              <a:gd name="T59" fmla="*/ 815690 h 10000"/>
              <a:gd name="T60" fmla="*/ 288400 w 10736"/>
              <a:gd name="T61" fmla="*/ 712827 h 10000"/>
              <a:gd name="T62" fmla="*/ 349141 w 10736"/>
              <a:gd name="T63" fmla="*/ 598920 h 10000"/>
              <a:gd name="T64" fmla="*/ 451577 w 10736"/>
              <a:gd name="T65" fmla="*/ 523220 h 10000"/>
              <a:gd name="T66" fmla="*/ 548368 w 10736"/>
              <a:gd name="T67" fmla="*/ 472546 h 10000"/>
              <a:gd name="T68" fmla="*/ 541022 w 10736"/>
              <a:gd name="T69" fmla="*/ 391235 h 10000"/>
              <a:gd name="T70" fmla="*/ 572106 w 10736"/>
              <a:gd name="T71" fmla="*/ 376541 h 10000"/>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10736" h="10000">
                <a:moveTo>
                  <a:pt x="8784" y="4472"/>
                </a:moveTo>
                <a:cubicBezTo>
                  <a:pt x="8948" y="4542"/>
                  <a:pt x="9262" y="4499"/>
                  <a:pt x="9397" y="4647"/>
                </a:cubicBezTo>
                <a:cubicBezTo>
                  <a:pt x="9282" y="4891"/>
                  <a:pt x="9246" y="4846"/>
                  <a:pt x="9150" y="5059"/>
                </a:cubicBezTo>
                <a:cubicBezTo>
                  <a:pt x="9278" y="5100"/>
                  <a:pt x="9553" y="5244"/>
                  <a:pt x="9543" y="5202"/>
                </a:cubicBezTo>
                <a:cubicBezTo>
                  <a:pt x="9555" y="5140"/>
                  <a:pt x="9941" y="4675"/>
                  <a:pt x="9949" y="4570"/>
                </a:cubicBezTo>
                <a:cubicBezTo>
                  <a:pt x="10062" y="4506"/>
                  <a:pt x="10576" y="4087"/>
                  <a:pt x="10736" y="4050"/>
                </a:cubicBezTo>
                <a:lnTo>
                  <a:pt x="10429" y="3991"/>
                </a:lnTo>
                <a:cubicBezTo>
                  <a:pt x="10556" y="3858"/>
                  <a:pt x="10557" y="3689"/>
                  <a:pt x="10593" y="3380"/>
                </a:cubicBezTo>
                <a:cubicBezTo>
                  <a:pt x="10678" y="3109"/>
                  <a:pt x="10563" y="3146"/>
                  <a:pt x="10508" y="3001"/>
                </a:cubicBezTo>
                <a:cubicBezTo>
                  <a:pt x="10453" y="2856"/>
                  <a:pt x="10430" y="2809"/>
                  <a:pt x="10055" y="2790"/>
                </a:cubicBezTo>
                <a:cubicBezTo>
                  <a:pt x="9757" y="2713"/>
                  <a:pt x="9789" y="2667"/>
                  <a:pt x="9600" y="2544"/>
                </a:cubicBezTo>
                <a:lnTo>
                  <a:pt x="9075" y="2540"/>
                </a:lnTo>
                <a:cubicBezTo>
                  <a:pt x="8904" y="2631"/>
                  <a:pt x="8281" y="3056"/>
                  <a:pt x="8247" y="3163"/>
                </a:cubicBezTo>
                <a:cubicBezTo>
                  <a:pt x="8213" y="3270"/>
                  <a:pt x="8677" y="3148"/>
                  <a:pt x="8793" y="3233"/>
                </a:cubicBezTo>
                <a:cubicBezTo>
                  <a:pt x="8909" y="3318"/>
                  <a:pt x="8879" y="3366"/>
                  <a:pt x="8859" y="3438"/>
                </a:cubicBezTo>
                <a:lnTo>
                  <a:pt x="8437" y="3459"/>
                </a:lnTo>
                <a:cubicBezTo>
                  <a:pt x="8303" y="3436"/>
                  <a:pt x="8184" y="3409"/>
                  <a:pt x="8149" y="3340"/>
                </a:cubicBezTo>
                <a:lnTo>
                  <a:pt x="8262" y="3149"/>
                </a:lnTo>
                <a:lnTo>
                  <a:pt x="7715" y="3110"/>
                </a:lnTo>
                <a:lnTo>
                  <a:pt x="7254" y="3152"/>
                </a:lnTo>
                <a:lnTo>
                  <a:pt x="7031" y="3152"/>
                </a:lnTo>
                <a:lnTo>
                  <a:pt x="6808" y="3468"/>
                </a:lnTo>
                <a:lnTo>
                  <a:pt x="6584" y="3468"/>
                </a:lnTo>
                <a:lnTo>
                  <a:pt x="6138" y="3363"/>
                </a:lnTo>
                <a:lnTo>
                  <a:pt x="5357" y="3257"/>
                </a:lnTo>
                <a:lnTo>
                  <a:pt x="4240" y="2732"/>
                </a:lnTo>
                <a:lnTo>
                  <a:pt x="4575" y="2102"/>
                </a:lnTo>
                <a:lnTo>
                  <a:pt x="4017" y="1891"/>
                </a:lnTo>
                <a:lnTo>
                  <a:pt x="3794" y="1471"/>
                </a:lnTo>
                <a:lnTo>
                  <a:pt x="4017" y="1156"/>
                </a:lnTo>
                <a:cubicBezTo>
                  <a:pt x="3980" y="1051"/>
                  <a:pt x="4011" y="999"/>
                  <a:pt x="3974" y="894"/>
                </a:cubicBezTo>
                <a:lnTo>
                  <a:pt x="4233" y="601"/>
                </a:lnTo>
                <a:cubicBezTo>
                  <a:pt x="4235" y="401"/>
                  <a:pt x="4238" y="200"/>
                  <a:pt x="4240" y="0"/>
                </a:cubicBezTo>
                <a:lnTo>
                  <a:pt x="3571" y="0"/>
                </a:lnTo>
                <a:lnTo>
                  <a:pt x="3125" y="0"/>
                </a:lnTo>
                <a:lnTo>
                  <a:pt x="3236" y="105"/>
                </a:lnTo>
                <a:lnTo>
                  <a:pt x="3348" y="210"/>
                </a:lnTo>
                <a:lnTo>
                  <a:pt x="2120" y="420"/>
                </a:lnTo>
                <a:lnTo>
                  <a:pt x="2120" y="946"/>
                </a:lnTo>
                <a:lnTo>
                  <a:pt x="2455" y="1156"/>
                </a:lnTo>
                <a:cubicBezTo>
                  <a:pt x="2381" y="1331"/>
                  <a:pt x="2306" y="1506"/>
                  <a:pt x="2232" y="1681"/>
                </a:cubicBezTo>
                <a:lnTo>
                  <a:pt x="2009" y="2102"/>
                </a:lnTo>
                <a:lnTo>
                  <a:pt x="1339" y="3047"/>
                </a:lnTo>
                <a:lnTo>
                  <a:pt x="893" y="3047"/>
                </a:lnTo>
                <a:lnTo>
                  <a:pt x="557" y="3363"/>
                </a:lnTo>
                <a:lnTo>
                  <a:pt x="781" y="3783"/>
                </a:lnTo>
                <a:lnTo>
                  <a:pt x="1116" y="4203"/>
                </a:lnTo>
                <a:lnTo>
                  <a:pt x="670" y="4413"/>
                </a:lnTo>
                <a:lnTo>
                  <a:pt x="223" y="4518"/>
                </a:lnTo>
                <a:lnTo>
                  <a:pt x="0" y="4623"/>
                </a:lnTo>
                <a:lnTo>
                  <a:pt x="446" y="5149"/>
                </a:lnTo>
                <a:lnTo>
                  <a:pt x="781" y="5569"/>
                </a:lnTo>
                <a:lnTo>
                  <a:pt x="1450" y="5149"/>
                </a:lnTo>
                <a:cubicBezTo>
                  <a:pt x="1524" y="5814"/>
                  <a:pt x="1599" y="6480"/>
                  <a:pt x="1673" y="7145"/>
                </a:cubicBezTo>
                <a:lnTo>
                  <a:pt x="2009" y="8004"/>
                </a:lnTo>
                <a:lnTo>
                  <a:pt x="2566" y="8949"/>
                </a:lnTo>
                <a:lnTo>
                  <a:pt x="2901" y="9475"/>
                </a:lnTo>
                <a:lnTo>
                  <a:pt x="3236" y="10000"/>
                </a:lnTo>
                <a:lnTo>
                  <a:pt x="3571" y="9685"/>
                </a:lnTo>
                <a:lnTo>
                  <a:pt x="4017" y="9159"/>
                </a:lnTo>
                <a:lnTo>
                  <a:pt x="4128" y="8739"/>
                </a:lnTo>
                <a:cubicBezTo>
                  <a:pt x="4165" y="8494"/>
                  <a:pt x="4203" y="8249"/>
                  <a:pt x="4240" y="8004"/>
                </a:cubicBezTo>
                <a:cubicBezTo>
                  <a:pt x="4277" y="7788"/>
                  <a:pt x="4315" y="7572"/>
                  <a:pt x="4352" y="7356"/>
                </a:cubicBezTo>
                <a:lnTo>
                  <a:pt x="5133" y="6725"/>
                </a:lnTo>
                <a:lnTo>
                  <a:pt x="5915" y="6200"/>
                </a:lnTo>
                <a:lnTo>
                  <a:pt x="6639" y="5875"/>
                </a:lnTo>
                <a:cubicBezTo>
                  <a:pt x="6658" y="5668"/>
                  <a:pt x="7156" y="5557"/>
                  <a:pt x="7176" y="5350"/>
                </a:cubicBezTo>
                <a:cubicBezTo>
                  <a:pt x="7217" y="5258"/>
                  <a:pt x="8021" y="5398"/>
                  <a:pt x="8062" y="5306"/>
                </a:cubicBezTo>
                <a:cubicBezTo>
                  <a:pt x="7988" y="5026"/>
                  <a:pt x="7935" y="4864"/>
                  <a:pt x="7861" y="4584"/>
                </a:cubicBezTo>
                <a:cubicBezTo>
                  <a:pt x="7833" y="4487"/>
                  <a:pt x="7982" y="4490"/>
                  <a:pt x="7954" y="4393"/>
                </a:cubicBezTo>
                <a:cubicBezTo>
                  <a:pt x="7982" y="4385"/>
                  <a:pt x="8059" y="4243"/>
                  <a:pt x="8087" y="4235"/>
                </a:cubicBezTo>
                <a:cubicBezTo>
                  <a:pt x="8120" y="4206"/>
                  <a:pt x="8344" y="4234"/>
                  <a:pt x="8411" y="4228"/>
                </a:cubicBezTo>
                <a:cubicBezTo>
                  <a:pt x="8478" y="4222"/>
                  <a:pt x="8620" y="4402"/>
                  <a:pt x="8784" y="4472"/>
                </a:cubicBezTo>
                <a:close/>
              </a:path>
            </a:pathLst>
          </a:custGeom>
          <a:solidFill>
            <a:schemeClr val="bg1">
              <a:lumMod val="85000"/>
            </a:schemeClr>
          </a:solidFill>
          <a:ln w="25400">
            <a:solidFill>
              <a:schemeClr val="bg1"/>
            </a:solidFill>
            <a:round/>
            <a:headEnd/>
            <a:tailEnd/>
          </a:ln>
        </p:spPr>
        <p:txBody>
          <a:bodyPr/>
          <a:lstStyle/>
          <a:p>
            <a:endParaRPr lang="en-AU"/>
          </a:p>
        </p:txBody>
      </p:sp>
      <p:sp>
        <p:nvSpPr>
          <p:cNvPr id="99" name="Freeform 298"/>
          <p:cNvSpPr>
            <a:spLocks/>
          </p:cNvSpPr>
          <p:nvPr/>
        </p:nvSpPr>
        <p:spPr bwMode="auto">
          <a:xfrm>
            <a:off x="15107049" y="6038265"/>
            <a:ext cx="418312" cy="512579"/>
          </a:xfrm>
          <a:custGeom>
            <a:avLst/>
            <a:gdLst>
              <a:gd name="T0" fmla="*/ 2147483647 w 90"/>
              <a:gd name="T1" fmla="*/ 2147483647 h 78"/>
              <a:gd name="T2" fmla="*/ 2147483647 w 90"/>
              <a:gd name="T3" fmla="*/ 2147483647 h 78"/>
              <a:gd name="T4" fmla="*/ 2147483647 w 90"/>
              <a:gd name="T5" fmla="*/ 2147483647 h 78"/>
              <a:gd name="T6" fmla="*/ 2147483647 w 90"/>
              <a:gd name="T7" fmla="*/ 2147483647 h 78"/>
              <a:gd name="T8" fmla="*/ 2147483647 w 90"/>
              <a:gd name="T9" fmla="*/ 0 h 78"/>
              <a:gd name="T10" fmla="*/ 2147483647 w 90"/>
              <a:gd name="T11" fmla="*/ 0 h 78"/>
              <a:gd name="T12" fmla="*/ 2147483647 w 90"/>
              <a:gd name="T13" fmla="*/ 2147483647 h 78"/>
              <a:gd name="T14" fmla="*/ 0 w 90"/>
              <a:gd name="T15" fmla="*/ 2147483647 h 78"/>
              <a:gd name="T16" fmla="*/ 2147483647 w 90"/>
              <a:gd name="T17" fmla="*/ 2147483647 h 78"/>
              <a:gd name="T18" fmla="*/ 2147483647 w 90"/>
              <a:gd name="T19" fmla="*/ 2147483647 h 78"/>
              <a:gd name="T20" fmla="*/ 2147483647 w 90"/>
              <a:gd name="T21" fmla="*/ 2147483647 h 78"/>
              <a:gd name="T22" fmla="*/ 2147483647 w 90"/>
              <a:gd name="T23" fmla="*/ 2147483647 h 78"/>
              <a:gd name="T24" fmla="*/ 2147483647 w 90"/>
              <a:gd name="T25" fmla="*/ 2147483647 h 78"/>
              <a:gd name="T26" fmla="*/ 2147483647 w 90"/>
              <a:gd name="T27" fmla="*/ 2147483647 h 78"/>
              <a:gd name="T28" fmla="*/ 2147483647 w 90"/>
              <a:gd name="T29" fmla="*/ 2147483647 h 78"/>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90" h="78">
                <a:moveTo>
                  <a:pt x="72" y="42"/>
                </a:moveTo>
                <a:lnTo>
                  <a:pt x="78" y="30"/>
                </a:lnTo>
                <a:lnTo>
                  <a:pt x="84" y="18"/>
                </a:lnTo>
                <a:lnTo>
                  <a:pt x="48" y="12"/>
                </a:lnTo>
                <a:lnTo>
                  <a:pt x="30" y="0"/>
                </a:lnTo>
                <a:lnTo>
                  <a:pt x="12" y="0"/>
                </a:lnTo>
                <a:lnTo>
                  <a:pt x="6" y="12"/>
                </a:lnTo>
                <a:lnTo>
                  <a:pt x="0" y="18"/>
                </a:lnTo>
                <a:lnTo>
                  <a:pt x="6" y="30"/>
                </a:lnTo>
                <a:lnTo>
                  <a:pt x="18" y="78"/>
                </a:lnTo>
                <a:lnTo>
                  <a:pt x="54" y="72"/>
                </a:lnTo>
                <a:lnTo>
                  <a:pt x="78" y="66"/>
                </a:lnTo>
                <a:lnTo>
                  <a:pt x="84" y="72"/>
                </a:lnTo>
                <a:lnTo>
                  <a:pt x="90" y="48"/>
                </a:lnTo>
                <a:lnTo>
                  <a:pt x="72" y="42"/>
                </a:lnTo>
                <a:close/>
              </a:path>
            </a:pathLst>
          </a:custGeom>
          <a:solidFill>
            <a:schemeClr val="bg1">
              <a:lumMod val="85000"/>
            </a:schemeClr>
          </a:solidFill>
          <a:ln w="25400">
            <a:solidFill>
              <a:schemeClr val="bg1"/>
            </a:solidFill>
            <a:round/>
            <a:headEnd/>
            <a:tailEnd/>
          </a:ln>
        </p:spPr>
        <p:txBody>
          <a:bodyPr/>
          <a:lstStyle/>
          <a:p>
            <a:endParaRPr lang="en-AU"/>
          </a:p>
        </p:txBody>
      </p:sp>
      <p:sp>
        <p:nvSpPr>
          <p:cNvPr id="100" name="Freeform 331"/>
          <p:cNvSpPr>
            <a:spLocks/>
          </p:cNvSpPr>
          <p:nvPr/>
        </p:nvSpPr>
        <p:spPr bwMode="auto">
          <a:xfrm>
            <a:off x="14205622" y="5360723"/>
            <a:ext cx="795376" cy="447768"/>
          </a:xfrm>
          <a:custGeom>
            <a:avLst/>
            <a:gdLst>
              <a:gd name="T0" fmla="*/ 2147483647 w 10000"/>
              <a:gd name="T1" fmla="*/ 243402179 h 11631"/>
              <a:gd name="T2" fmla="*/ 2147483647 w 10000"/>
              <a:gd name="T3" fmla="*/ 201909865 h 11631"/>
              <a:gd name="T4" fmla="*/ 1716206681 w 10000"/>
              <a:gd name="T5" fmla="*/ 52554460 h 11631"/>
              <a:gd name="T6" fmla="*/ 729640913 w 10000"/>
              <a:gd name="T7" fmla="*/ 0 h 11631"/>
              <a:gd name="T8" fmla="*/ 0 w 10000"/>
              <a:gd name="T9" fmla="*/ 216853640 h 11631"/>
              <a:gd name="T10" fmla="*/ 2147483647 w 10000"/>
              <a:gd name="T11" fmla="*/ 419168950 h 11631"/>
              <a:gd name="T12" fmla="*/ 2147483647 w 10000"/>
              <a:gd name="T13" fmla="*/ 463190339 h 11631"/>
              <a:gd name="T14" fmla="*/ 2147483647 w 10000"/>
              <a:gd name="T15" fmla="*/ 525135769 h 11631"/>
              <a:gd name="T16" fmla="*/ 2147483647 w 10000"/>
              <a:gd name="T17" fmla="*/ 393253317 h 11631"/>
              <a:gd name="T18" fmla="*/ 2147483647 w 10000"/>
              <a:gd name="T19" fmla="*/ 366976575 h 11631"/>
              <a:gd name="T20" fmla="*/ 2147483647 w 10000"/>
              <a:gd name="T21" fmla="*/ 305167054 h 11631"/>
              <a:gd name="T22" fmla="*/ 2147483647 w 10000"/>
              <a:gd name="T23" fmla="*/ 298981436 h 11631"/>
              <a:gd name="T24" fmla="*/ 2147483647 w 10000"/>
              <a:gd name="T25" fmla="*/ 243402179 h 1163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0000" h="11631">
                <a:moveTo>
                  <a:pt x="7686" y="5391"/>
                </a:moveTo>
                <a:lnTo>
                  <a:pt x="5498" y="4472"/>
                </a:lnTo>
                <a:lnTo>
                  <a:pt x="2084" y="1164"/>
                </a:lnTo>
                <a:lnTo>
                  <a:pt x="886" y="0"/>
                </a:lnTo>
                <a:lnTo>
                  <a:pt x="0" y="4803"/>
                </a:lnTo>
                <a:lnTo>
                  <a:pt x="3459" y="9284"/>
                </a:lnTo>
                <a:lnTo>
                  <a:pt x="5903" y="10259"/>
                </a:lnTo>
                <a:lnTo>
                  <a:pt x="8016" y="11631"/>
                </a:lnTo>
                <a:lnTo>
                  <a:pt x="8676" y="8710"/>
                </a:lnTo>
                <a:lnTo>
                  <a:pt x="10000" y="8128"/>
                </a:lnTo>
                <a:lnTo>
                  <a:pt x="8915" y="6759"/>
                </a:lnTo>
                <a:lnTo>
                  <a:pt x="8310" y="6622"/>
                </a:lnTo>
                <a:cubicBezTo>
                  <a:pt x="8207" y="6039"/>
                  <a:pt x="7790" y="5973"/>
                  <a:pt x="7686" y="5391"/>
                </a:cubicBezTo>
                <a:close/>
              </a:path>
            </a:pathLst>
          </a:custGeom>
          <a:solidFill>
            <a:schemeClr val="bg1">
              <a:lumMod val="85000"/>
            </a:schemeClr>
          </a:solidFill>
          <a:ln w="25400">
            <a:solidFill>
              <a:schemeClr val="bg1"/>
            </a:solidFill>
            <a:round/>
            <a:headEnd/>
            <a:tailEnd/>
          </a:ln>
        </p:spPr>
        <p:txBody>
          <a:bodyPr/>
          <a:lstStyle/>
          <a:p>
            <a:endParaRPr lang="en-AU"/>
          </a:p>
        </p:txBody>
      </p:sp>
      <p:sp>
        <p:nvSpPr>
          <p:cNvPr id="101" name="Freeform 447"/>
          <p:cNvSpPr>
            <a:spLocks/>
          </p:cNvSpPr>
          <p:nvPr/>
        </p:nvSpPr>
        <p:spPr bwMode="auto">
          <a:xfrm>
            <a:off x="15495900" y="5867408"/>
            <a:ext cx="1001587" cy="1814640"/>
          </a:xfrm>
          <a:custGeom>
            <a:avLst/>
            <a:gdLst>
              <a:gd name="T0" fmla="*/ 61661990 w 12864"/>
              <a:gd name="T1" fmla="*/ 0 h 10000"/>
              <a:gd name="T2" fmla="*/ 48236946 w 12864"/>
              <a:gd name="T3" fmla="*/ 73483611 h 10000"/>
              <a:gd name="T4" fmla="*/ 41690569 w 12864"/>
              <a:gd name="T5" fmla="*/ 93173579 h 10000"/>
              <a:gd name="T6" fmla="*/ 39619366 w 12864"/>
              <a:gd name="T7" fmla="*/ 70552551 h 10000"/>
              <a:gd name="T8" fmla="*/ 17105342 w 12864"/>
              <a:gd name="T9" fmla="*/ 177087862 h 10000"/>
              <a:gd name="T10" fmla="*/ 3337878 w 12864"/>
              <a:gd name="T11" fmla="*/ 316435825 h 10000"/>
              <a:gd name="T12" fmla="*/ 0 w 12864"/>
              <a:gd name="T13" fmla="*/ 413360432 h 10000"/>
              <a:gd name="T14" fmla="*/ 22800976 w 12864"/>
              <a:gd name="T15" fmla="*/ 632988803 h 10000"/>
              <a:gd name="T16" fmla="*/ 17678386 w 12864"/>
              <a:gd name="T17" fmla="*/ 751946328 h 10000"/>
              <a:gd name="T18" fmla="*/ 43928156 w 12864"/>
              <a:gd name="T19" fmla="*/ 774916368 h 10000"/>
              <a:gd name="T20" fmla="*/ 58990009 w 12864"/>
              <a:gd name="T21" fmla="*/ 770933430 h 10000"/>
              <a:gd name="T22" fmla="*/ 50603933 w 12864"/>
              <a:gd name="T23" fmla="*/ 678697022 h 10000"/>
              <a:gd name="T24" fmla="*/ 56142434 w 12864"/>
              <a:gd name="T25" fmla="*/ 703778055 h 10000"/>
              <a:gd name="T26" fmla="*/ 61791830 w 12864"/>
              <a:gd name="T27" fmla="*/ 838323062 h 10000"/>
              <a:gd name="T28" fmla="*/ 68310032 w 12864"/>
              <a:gd name="T29" fmla="*/ 939347759 h 10000"/>
              <a:gd name="T30" fmla="*/ 69863240 w 12864"/>
              <a:gd name="T31" fmla="*/ 1171986453 h 10000"/>
              <a:gd name="T32" fmla="*/ 83279473 w 12864"/>
              <a:gd name="T33" fmla="*/ 1041192475 h 10000"/>
              <a:gd name="T34" fmla="*/ 77463712 w 12864"/>
              <a:gd name="T35" fmla="*/ 812773420 h 10000"/>
              <a:gd name="T36" fmla="*/ 67986556 w 12864"/>
              <a:gd name="T37" fmla="*/ 747843842 h 10000"/>
              <a:gd name="T38" fmla="*/ 72720508 w 12864"/>
              <a:gd name="T39" fmla="*/ 695924540 h 10000"/>
              <a:gd name="T40" fmla="*/ 71925212 w 12864"/>
              <a:gd name="T41" fmla="*/ 652795923 h 10000"/>
              <a:gd name="T42" fmla="*/ 59295024 w 12864"/>
              <a:gd name="T43" fmla="*/ 561967642 h 10000"/>
              <a:gd name="T44" fmla="*/ 65610338 w 12864"/>
              <a:gd name="T45" fmla="*/ 492820822 h 10000"/>
              <a:gd name="T46" fmla="*/ 73191887 w 12864"/>
              <a:gd name="T47" fmla="*/ 491766548 h 10000"/>
              <a:gd name="T48" fmla="*/ 89548570 w 12864"/>
              <a:gd name="T49" fmla="*/ 447815517 h 10000"/>
              <a:gd name="T50" fmla="*/ 95484498 w 12864"/>
              <a:gd name="T51" fmla="*/ 410195117 h 10000"/>
              <a:gd name="T52" fmla="*/ 102770284 w 12864"/>
              <a:gd name="T53" fmla="*/ 351830476 h 10000"/>
              <a:gd name="T54" fmla="*/ 118941700 w 12864"/>
              <a:gd name="T55" fmla="*/ 341165449 h 10000"/>
              <a:gd name="T56" fmla="*/ 113393948 w 12864"/>
              <a:gd name="T57" fmla="*/ 240492209 h 10000"/>
              <a:gd name="T58" fmla="*/ 102187569 w 12864"/>
              <a:gd name="T59" fmla="*/ 202403199 h 10000"/>
              <a:gd name="T60" fmla="*/ 87921012 w 12864"/>
              <a:gd name="T61" fmla="*/ 190447247 h 10000"/>
              <a:gd name="T62" fmla="*/ 71915960 w 12864"/>
              <a:gd name="T63" fmla="*/ 200526512 h 10000"/>
              <a:gd name="T64" fmla="*/ 68698230 w 12864"/>
              <a:gd name="T65" fmla="*/ 206620442 h 10000"/>
              <a:gd name="T66" fmla="*/ 65610338 w 12864"/>
              <a:gd name="T67" fmla="*/ 181658958 h 10000"/>
              <a:gd name="T68" fmla="*/ 72720508 w 12864"/>
              <a:gd name="T69" fmla="*/ 146967173 h 10000"/>
              <a:gd name="T70" fmla="*/ 72720508 w 12864"/>
              <a:gd name="T71" fmla="*/ 56256044 h 10000"/>
              <a:gd name="T72" fmla="*/ 61661990 w 12864"/>
              <a:gd name="T73" fmla="*/ 0 h 10000"/>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12864" h="10000">
                <a:moveTo>
                  <a:pt x="6669" y="0"/>
                </a:moveTo>
                <a:lnTo>
                  <a:pt x="5217" y="627"/>
                </a:lnTo>
                <a:lnTo>
                  <a:pt x="4509" y="795"/>
                </a:lnTo>
                <a:lnTo>
                  <a:pt x="4285" y="602"/>
                </a:lnTo>
                <a:lnTo>
                  <a:pt x="1850" y="1511"/>
                </a:lnTo>
                <a:lnTo>
                  <a:pt x="361" y="2700"/>
                </a:lnTo>
                <a:lnTo>
                  <a:pt x="0" y="3527"/>
                </a:lnTo>
                <a:lnTo>
                  <a:pt x="2466" y="5401"/>
                </a:lnTo>
                <a:lnTo>
                  <a:pt x="1912" y="6416"/>
                </a:lnTo>
                <a:cubicBezTo>
                  <a:pt x="2658" y="6304"/>
                  <a:pt x="4006" y="6725"/>
                  <a:pt x="4751" y="6612"/>
                </a:cubicBezTo>
                <a:lnTo>
                  <a:pt x="6380" y="6578"/>
                </a:lnTo>
                <a:lnTo>
                  <a:pt x="5473" y="5791"/>
                </a:lnTo>
                <a:lnTo>
                  <a:pt x="6072" y="6005"/>
                </a:lnTo>
                <a:lnTo>
                  <a:pt x="6683" y="7153"/>
                </a:lnTo>
                <a:lnTo>
                  <a:pt x="7388" y="8015"/>
                </a:lnTo>
                <a:cubicBezTo>
                  <a:pt x="7359" y="8285"/>
                  <a:pt x="7584" y="9729"/>
                  <a:pt x="7556" y="10000"/>
                </a:cubicBezTo>
                <a:lnTo>
                  <a:pt x="9007" y="8884"/>
                </a:lnTo>
                <a:lnTo>
                  <a:pt x="8378" y="6935"/>
                </a:lnTo>
                <a:lnTo>
                  <a:pt x="7353" y="6381"/>
                </a:lnTo>
                <a:lnTo>
                  <a:pt x="7865" y="5938"/>
                </a:lnTo>
                <a:cubicBezTo>
                  <a:pt x="7836" y="5815"/>
                  <a:pt x="7808" y="5693"/>
                  <a:pt x="7779" y="5570"/>
                </a:cubicBezTo>
                <a:lnTo>
                  <a:pt x="6413" y="4795"/>
                </a:lnTo>
                <a:lnTo>
                  <a:pt x="7096" y="4205"/>
                </a:lnTo>
                <a:lnTo>
                  <a:pt x="7916" y="4196"/>
                </a:lnTo>
                <a:lnTo>
                  <a:pt x="9685" y="3821"/>
                </a:lnTo>
                <a:cubicBezTo>
                  <a:pt x="9793" y="3687"/>
                  <a:pt x="10219" y="3634"/>
                  <a:pt x="10327" y="3500"/>
                </a:cubicBezTo>
                <a:lnTo>
                  <a:pt x="11115" y="3002"/>
                </a:lnTo>
                <a:cubicBezTo>
                  <a:pt x="11093" y="2923"/>
                  <a:pt x="12886" y="2990"/>
                  <a:pt x="12864" y="2911"/>
                </a:cubicBezTo>
                <a:lnTo>
                  <a:pt x="12264" y="2052"/>
                </a:lnTo>
                <a:cubicBezTo>
                  <a:pt x="12238" y="1992"/>
                  <a:pt x="11078" y="1787"/>
                  <a:pt x="11052" y="1727"/>
                </a:cubicBezTo>
                <a:cubicBezTo>
                  <a:pt x="11067" y="1385"/>
                  <a:pt x="9494" y="1967"/>
                  <a:pt x="9509" y="1625"/>
                </a:cubicBezTo>
                <a:lnTo>
                  <a:pt x="7778" y="1711"/>
                </a:lnTo>
                <a:lnTo>
                  <a:pt x="7430" y="1763"/>
                </a:lnTo>
                <a:lnTo>
                  <a:pt x="7096" y="1550"/>
                </a:lnTo>
                <a:lnTo>
                  <a:pt x="7865" y="1254"/>
                </a:lnTo>
                <a:lnTo>
                  <a:pt x="7865" y="480"/>
                </a:lnTo>
                <a:lnTo>
                  <a:pt x="6669" y="0"/>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102" name="Freeform 241"/>
          <p:cNvSpPr>
            <a:spLocks/>
          </p:cNvSpPr>
          <p:nvPr/>
        </p:nvSpPr>
        <p:spPr bwMode="auto">
          <a:xfrm>
            <a:off x="15077592" y="5619957"/>
            <a:ext cx="329935" cy="182641"/>
          </a:xfrm>
          <a:custGeom>
            <a:avLst/>
            <a:gdLst>
              <a:gd name="T0" fmla="*/ 0 w 348468"/>
              <a:gd name="T1" fmla="*/ 2314 h 191264"/>
              <a:gd name="T2" fmla="*/ 1695 w 348468"/>
              <a:gd name="T3" fmla="*/ 3248 h 191264"/>
              <a:gd name="T4" fmla="*/ 2694 w 348468"/>
              <a:gd name="T5" fmla="*/ 2759 h 191264"/>
              <a:gd name="T6" fmla="*/ 3607 w 348468"/>
              <a:gd name="T7" fmla="*/ 3204 h 191264"/>
              <a:gd name="T8" fmla="*/ 5389 w 348468"/>
              <a:gd name="T9" fmla="*/ 2848 h 191264"/>
              <a:gd name="T10" fmla="*/ 5780 w 348468"/>
              <a:gd name="T11" fmla="*/ 1780 h 191264"/>
              <a:gd name="T12" fmla="*/ 4215 w 348468"/>
              <a:gd name="T13" fmla="*/ 89 h 191264"/>
              <a:gd name="T14" fmla="*/ 2781 w 348468"/>
              <a:gd name="T15" fmla="*/ 356 h 191264"/>
              <a:gd name="T16" fmla="*/ 1912 w 348468"/>
              <a:gd name="T17" fmla="*/ 0 h 191264"/>
              <a:gd name="T18" fmla="*/ 478 w 348468"/>
              <a:gd name="T19" fmla="*/ 1246 h 191264"/>
              <a:gd name="T20" fmla="*/ 0 w 348468"/>
              <a:gd name="T21" fmla="*/ 2314 h 19126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48468" h="191264">
                <a:moveTo>
                  <a:pt x="0" y="136243"/>
                </a:moveTo>
                <a:lnTo>
                  <a:pt x="102182" y="191264"/>
                </a:lnTo>
                <a:lnTo>
                  <a:pt x="162443" y="162443"/>
                </a:lnTo>
                <a:lnTo>
                  <a:pt x="217465" y="188644"/>
                </a:lnTo>
                <a:lnTo>
                  <a:pt x="324887" y="167683"/>
                </a:lnTo>
                <a:lnTo>
                  <a:pt x="348468" y="104802"/>
                </a:lnTo>
                <a:lnTo>
                  <a:pt x="254145" y="5240"/>
                </a:lnTo>
                <a:lnTo>
                  <a:pt x="167684" y="20960"/>
                </a:lnTo>
                <a:lnTo>
                  <a:pt x="115282" y="0"/>
                </a:lnTo>
                <a:lnTo>
                  <a:pt x="28821" y="73361"/>
                </a:lnTo>
                <a:lnTo>
                  <a:pt x="0" y="136243"/>
                </a:lnTo>
                <a:close/>
              </a:path>
            </a:pathLst>
          </a:custGeom>
          <a:solidFill>
            <a:schemeClr val="bg1">
              <a:lumMod val="85000"/>
            </a:schemeClr>
          </a:solidFill>
          <a:ln w="25400">
            <a:solidFill>
              <a:schemeClr val="bg1"/>
            </a:solidFill>
            <a:round/>
            <a:headEnd/>
            <a:tailEnd/>
          </a:ln>
        </p:spPr>
        <p:txBody>
          <a:bodyPr/>
          <a:lstStyle/>
          <a:p>
            <a:endParaRPr lang="en-AU"/>
          </a:p>
        </p:txBody>
      </p:sp>
      <p:sp>
        <p:nvSpPr>
          <p:cNvPr id="103" name="Freeform 448"/>
          <p:cNvSpPr>
            <a:spLocks/>
          </p:cNvSpPr>
          <p:nvPr/>
        </p:nvSpPr>
        <p:spPr bwMode="auto">
          <a:xfrm>
            <a:off x="16338414" y="8006090"/>
            <a:ext cx="477225" cy="547929"/>
          </a:xfrm>
          <a:custGeom>
            <a:avLst/>
            <a:gdLst>
              <a:gd name="T0" fmla="*/ 0 w 675"/>
              <a:gd name="T1" fmla="*/ 2147483647 h 773"/>
              <a:gd name="T2" fmla="*/ 2147483647 w 675"/>
              <a:gd name="T3" fmla="*/ 2147483647 h 773"/>
              <a:gd name="T4" fmla="*/ 2147483647 w 675"/>
              <a:gd name="T5" fmla="*/ 2147483647 h 773"/>
              <a:gd name="T6" fmla="*/ 2147483647 w 675"/>
              <a:gd name="T7" fmla="*/ 2147483647 h 773"/>
              <a:gd name="T8" fmla="*/ 2147483647 w 675"/>
              <a:gd name="T9" fmla="*/ 2147483647 h 773"/>
              <a:gd name="T10" fmla="*/ 2147483647 w 675"/>
              <a:gd name="T11" fmla="*/ 2147483647 h 773"/>
              <a:gd name="T12" fmla="*/ 2147483647 w 675"/>
              <a:gd name="T13" fmla="*/ 2147483647 h 773"/>
              <a:gd name="T14" fmla="*/ 2147483647 w 675"/>
              <a:gd name="T15" fmla="*/ 2147483647 h 773"/>
              <a:gd name="T16" fmla="*/ 2147483647 w 675"/>
              <a:gd name="T17" fmla="*/ 2147483647 h 773"/>
              <a:gd name="T18" fmla="*/ 2147483647 w 675"/>
              <a:gd name="T19" fmla="*/ 2147483647 h 773"/>
              <a:gd name="T20" fmla="*/ 2147483647 w 675"/>
              <a:gd name="T21" fmla="*/ 2147483647 h 773"/>
              <a:gd name="T22" fmla="*/ 2147483647 w 675"/>
              <a:gd name="T23" fmla="*/ 2147483647 h 773"/>
              <a:gd name="T24" fmla="*/ 2147483647 w 675"/>
              <a:gd name="T25" fmla="*/ 2147483647 h 773"/>
              <a:gd name="T26" fmla="*/ 2147483647 w 675"/>
              <a:gd name="T27" fmla="*/ 0 h 773"/>
              <a:gd name="T28" fmla="*/ 0 w 675"/>
              <a:gd name="T29" fmla="*/ 2147483647 h 773"/>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675" h="773">
                <a:moveTo>
                  <a:pt x="0" y="41"/>
                </a:moveTo>
                <a:lnTo>
                  <a:pt x="75" y="339"/>
                </a:lnTo>
                <a:lnTo>
                  <a:pt x="273" y="579"/>
                </a:lnTo>
                <a:lnTo>
                  <a:pt x="605" y="769"/>
                </a:lnTo>
                <a:lnTo>
                  <a:pt x="675" y="773"/>
                </a:lnTo>
                <a:lnTo>
                  <a:pt x="563" y="583"/>
                </a:lnTo>
                <a:lnTo>
                  <a:pt x="493" y="521"/>
                </a:lnTo>
                <a:lnTo>
                  <a:pt x="493" y="269"/>
                </a:lnTo>
                <a:lnTo>
                  <a:pt x="323" y="78"/>
                </a:lnTo>
                <a:lnTo>
                  <a:pt x="286" y="58"/>
                </a:lnTo>
                <a:lnTo>
                  <a:pt x="253" y="111"/>
                </a:lnTo>
                <a:lnTo>
                  <a:pt x="141" y="128"/>
                </a:lnTo>
                <a:lnTo>
                  <a:pt x="145" y="70"/>
                </a:lnTo>
                <a:lnTo>
                  <a:pt x="17" y="0"/>
                </a:lnTo>
                <a:lnTo>
                  <a:pt x="0" y="41"/>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104" name="Freeform 330"/>
          <p:cNvSpPr>
            <a:spLocks/>
          </p:cNvSpPr>
          <p:nvPr/>
        </p:nvSpPr>
        <p:spPr bwMode="auto">
          <a:xfrm>
            <a:off x="16468031" y="6309283"/>
            <a:ext cx="742353" cy="1455249"/>
          </a:xfrm>
          <a:custGeom>
            <a:avLst/>
            <a:gdLst>
              <a:gd name="T0" fmla="*/ 2147483647 w 138"/>
              <a:gd name="T1" fmla="*/ 0 h 271"/>
              <a:gd name="T2" fmla="*/ 2147483647 w 138"/>
              <a:gd name="T3" fmla="*/ 0 h 271"/>
              <a:gd name="T4" fmla="*/ 0 w 138"/>
              <a:gd name="T5" fmla="*/ 2147483647 h 271"/>
              <a:gd name="T6" fmla="*/ 2147483647 w 138"/>
              <a:gd name="T7" fmla="*/ 2147483647 h 271"/>
              <a:gd name="T8" fmla="*/ 2147483647 w 138"/>
              <a:gd name="T9" fmla="*/ 2147483647 h 271"/>
              <a:gd name="T10" fmla="*/ 2147483647 w 138"/>
              <a:gd name="T11" fmla="*/ 2147483647 h 271"/>
              <a:gd name="T12" fmla="*/ 2147483647 w 138"/>
              <a:gd name="T13" fmla="*/ 2147483647 h 271"/>
              <a:gd name="T14" fmla="*/ 2147483647 w 138"/>
              <a:gd name="T15" fmla="*/ 2147483647 h 271"/>
              <a:gd name="T16" fmla="*/ 2147483647 w 138"/>
              <a:gd name="T17" fmla="*/ 2147483647 h 271"/>
              <a:gd name="T18" fmla="*/ 2147483647 w 138"/>
              <a:gd name="T19" fmla="*/ 2147483647 h 271"/>
              <a:gd name="T20" fmla="*/ 2147483647 w 138"/>
              <a:gd name="T21" fmla="*/ 2147483647 h 271"/>
              <a:gd name="T22" fmla="*/ 2147483647 w 138"/>
              <a:gd name="T23" fmla="*/ 2147483647 h 271"/>
              <a:gd name="T24" fmla="*/ 2147483647 w 138"/>
              <a:gd name="T25" fmla="*/ 2147483647 h 271"/>
              <a:gd name="T26" fmla="*/ 2147483647 w 138"/>
              <a:gd name="T27" fmla="*/ 2147483647 h 271"/>
              <a:gd name="T28" fmla="*/ 2147483647 w 138"/>
              <a:gd name="T29" fmla="*/ 2147483647 h 271"/>
              <a:gd name="T30" fmla="*/ 2147483647 w 138"/>
              <a:gd name="T31" fmla="*/ 2147483647 h 271"/>
              <a:gd name="T32" fmla="*/ 2147483647 w 138"/>
              <a:gd name="T33" fmla="*/ 2147483647 h 271"/>
              <a:gd name="T34" fmla="*/ 2147483647 w 138"/>
              <a:gd name="T35" fmla="*/ 2147483647 h 271"/>
              <a:gd name="T36" fmla="*/ 2147483647 w 138"/>
              <a:gd name="T37" fmla="*/ 2147483647 h 271"/>
              <a:gd name="T38" fmla="*/ 2147483647 w 138"/>
              <a:gd name="T39" fmla="*/ 2147483647 h 271"/>
              <a:gd name="T40" fmla="*/ 2147483647 w 138"/>
              <a:gd name="T41" fmla="*/ 2147483647 h 271"/>
              <a:gd name="T42" fmla="*/ 2147483647 w 138"/>
              <a:gd name="T43" fmla="*/ 2147483647 h 271"/>
              <a:gd name="T44" fmla="*/ 2147483647 w 138"/>
              <a:gd name="T45" fmla="*/ 2147483647 h 271"/>
              <a:gd name="T46" fmla="*/ 2147483647 w 138"/>
              <a:gd name="T47" fmla="*/ 2147483647 h 271"/>
              <a:gd name="T48" fmla="*/ 2147483647 w 138"/>
              <a:gd name="T49" fmla="*/ 2147483647 h 271"/>
              <a:gd name="T50" fmla="*/ 2147483647 w 138"/>
              <a:gd name="T51" fmla="*/ 2147483647 h 271"/>
              <a:gd name="T52" fmla="*/ 2147483647 w 138"/>
              <a:gd name="T53" fmla="*/ 2147483647 h 271"/>
              <a:gd name="T54" fmla="*/ 2147483647 w 138"/>
              <a:gd name="T55" fmla="*/ 2147483647 h 271"/>
              <a:gd name="T56" fmla="*/ 2147483647 w 138"/>
              <a:gd name="T57" fmla="*/ 0 h 271"/>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138" h="271">
                <a:moveTo>
                  <a:pt x="66" y="0"/>
                </a:moveTo>
                <a:lnTo>
                  <a:pt x="6" y="0"/>
                </a:lnTo>
                <a:lnTo>
                  <a:pt x="0" y="24"/>
                </a:lnTo>
                <a:lnTo>
                  <a:pt x="6" y="24"/>
                </a:lnTo>
                <a:lnTo>
                  <a:pt x="18" y="42"/>
                </a:lnTo>
                <a:lnTo>
                  <a:pt x="36" y="48"/>
                </a:lnTo>
                <a:lnTo>
                  <a:pt x="42" y="60"/>
                </a:lnTo>
                <a:lnTo>
                  <a:pt x="36" y="72"/>
                </a:lnTo>
                <a:lnTo>
                  <a:pt x="54" y="96"/>
                </a:lnTo>
                <a:lnTo>
                  <a:pt x="78" y="126"/>
                </a:lnTo>
                <a:lnTo>
                  <a:pt x="96" y="144"/>
                </a:lnTo>
                <a:lnTo>
                  <a:pt x="96" y="175"/>
                </a:lnTo>
                <a:lnTo>
                  <a:pt x="96" y="211"/>
                </a:lnTo>
                <a:lnTo>
                  <a:pt x="78" y="223"/>
                </a:lnTo>
                <a:lnTo>
                  <a:pt x="60" y="229"/>
                </a:lnTo>
                <a:lnTo>
                  <a:pt x="54" y="241"/>
                </a:lnTo>
                <a:lnTo>
                  <a:pt x="42" y="247"/>
                </a:lnTo>
                <a:lnTo>
                  <a:pt x="48" y="253"/>
                </a:lnTo>
                <a:lnTo>
                  <a:pt x="66" y="271"/>
                </a:lnTo>
                <a:lnTo>
                  <a:pt x="108" y="241"/>
                </a:lnTo>
                <a:lnTo>
                  <a:pt x="138" y="211"/>
                </a:lnTo>
                <a:lnTo>
                  <a:pt x="114" y="132"/>
                </a:lnTo>
                <a:lnTo>
                  <a:pt x="102" y="114"/>
                </a:lnTo>
                <a:lnTo>
                  <a:pt x="78" y="84"/>
                </a:lnTo>
                <a:lnTo>
                  <a:pt x="66" y="60"/>
                </a:lnTo>
                <a:lnTo>
                  <a:pt x="78" y="48"/>
                </a:lnTo>
                <a:lnTo>
                  <a:pt x="96" y="36"/>
                </a:lnTo>
                <a:lnTo>
                  <a:pt x="90" y="18"/>
                </a:lnTo>
                <a:lnTo>
                  <a:pt x="66" y="0"/>
                </a:lnTo>
                <a:close/>
              </a:path>
            </a:pathLst>
          </a:custGeom>
          <a:solidFill>
            <a:schemeClr val="bg1">
              <a:lumMod val="85000"/>
            </a:schemeClr>
          </a:solidFill>
          <a:ln w="25400">
            <a:solidFill>
              <a:schemeClr val="bg1"/>
            </a:solidFill>
            <a:round/>
            <a:headEnd/>
            <a:tailEnd/>
          </a:ln>
        </p:spPr>
        <p:txBody>
          <a:bodyPr/>
          <a:lstStyle/>
          <a:p>
            <a:endParaRPr lang="en-AU"/>
          </a:p>
        </p:txBody>
      </p:sp>
      <p:sp>
        <p:nvSpPr>
          <p:cNvPr id="105" name="Freeform 446"/>
          <p:cNvSpPr>
            <a:spLocks/>
          </p:cNvSpPr>
          <p:nvPr/>
        </p:nvSpPr>
        <p:spPr bwMode="auto">
          <a:xfrm>
            <a:off x="15990802" y="6550844"/>
            <a:ext cx="824837" cy="1484706"/>
          </a:xfrm>
          <a:custGeom>
            <a:avLst/>
            <a:gdLst>
              <a:gd name="T0" fmla="*/ 2147483647 w 107"/>
              <a:gd name="T1" fmla="*/ 2147483647 h 190"/>
              <a:gd name="T2" fmla="*/ 0 w 107"/>
              <a:gd name="T3" fmla="*/ 2147483647 h 190"/>
              <a:gd name="T4" fmla="*/ 2147483647 w 107"/>
              <a:gd name="T5" fmla="*/ 2147483647 h 190"/>
              <a:gd name="T6" fmla="*/ 2147483647 w 107"/>
              <a:gd name="T7" fmla="*/ 2147483647 h 190"/>
              <a:gd name="T8" fmla="*/ 2147483647 w 107"/>
              <a:gd name="T9" fmla="*/ 2147483647 h 190"/>
              <a:gd name="T10" fmla="*/ 2147483647 w 107"/>
              <a:gd name="T11" fmla="*/ 2147483647 h 190"/>
              <a:gd name="T12" fmla="*/ 2147483647 w 107"/>
              <a:gd name="T13" fmla="*/ 2147483647 h 190"/>
              <a:gd name="T14" fmla="*/ 2147483647 w 107"/>
              <a:gd name="T15" fmla="*/ 2147483647 h 190"/>
              <a:gd name="T16" fmla="*/ 2147483647 w 107"/>
              <a:gd name="T17" fmla="*/ 2147483647 h 190"/>
              <a:gd name="T18" fmla="*/ 2147483647 w 107"/>
              <a:gd name="T19" fmla="*/ 2147483647 h 190"/>
              <a:gd name="T20" fmla="*/ 2147483647 w 107"/>
              <a:gd name="T21" fmla="*/ 2147483647 h 190"/>
              <a:gd name="T22" fmla="*/ 2147483647 w 107"/>
              <a:gd name="T23" fmla="*/ 2147483647 h 190"/>
              <a:gd name="T24" fmla="*/ 2147483647 w 107"/>
              <a:gd name="T25" fmla="*/ 2147483647 h 190"/>
              <a:gd name="T26" fmla="*/ 2147483647 w 107"/>
              <a:gd name="T27" fmla="*/ 2147483647 h 190"/>
              <a:gd name="T28" fmla="*/ 2147483647 w 107"/>
              <a:gd name="T29" fmla="*/ 2147483647 h 190"/>
              <a:gd name="T30" fmla="*/ 2147483647 w 107"/>
              <a:gd name="T31" fmla="*/ 2147483647 h 190"/>
              <a:gd name="T32" fmla="*/ 2147483647 w 107"/>
              <a:gd name="T33" fmla="*/ 2147483647 h 190"/>
              <a:gd name="T34" fmla="*/ 2147483647 w 107"/>
              <a:gd name="T35" fmla="*/ 2147483647 h 190"/>
              <a:gd name="T36" fmla="*/ 2147483647 w 107"/>
              <a:gd name="T37" fmla="*/ 2147483647 h 190"/>
              <a:gd name="T38" fmla="*/ 2147483647 w 107"/>
              <a:gd name="T39" fmla="*/ 2147483647 h 190"/>
              <a:gd name="T40" fmla="*/ 2147483647 w 107"/>
              <a:gd name="T41" fmla="*/ 2147483647 h 190"/>
              <a:gd name="T42" fmla="*/ 2147483647 w 107"/>
              <a:gd name="T43" fmla="*/ 2147483647 h 190"/>
              <a:gd name="T44" fmla="*/ 2147483647 w 107"/>
              <a:gd name="T45" fmla="*/ 2147483647 h 190"/>
              <a:gd name="T46" fmla="*/ 2147483647 w 107"/>
              <a:gd name="T47" fmla="*/ 2147483647 h 190"/>
              <a:gd name="T48" fmla="*/ 2147483647 w 107"/>
              <a:gd name="T49" fmla="*/ 2147483647 h 190"/>
              <a:gd name="T50" fmla="*/ 2147483647 w 107"/>
              <a:gd name="T51" fmla="*/ 2147483647 h 190"/>
              <a:gd name="T52" fmla="*/ 2147483647 w 107"/>
              <a:gd name="T53" fmla="*/ 2147483647 h 190"/>
              <a:gd name="T54" fmla="*/ 2147483647 w 107"/>
              <a:gd name="T55" fmla="*/ 2147483647 h 190"/>
              <a:gd name="T56" fmla="*/ 2147483647 w 107"/>
              <a:gd name="T57" fmla="*/ 2147483647 h 190"/>
              <a:gd name="T58" fmla="*/ 2147483647 w 107"/>
              <a:gd name="T59" fmla="*/ 0 h 190"/>
              <a:gd name="T60" fmla="*/ 2147483647 w 107"/>
              <a:gd name="T61" fmla="*/ 2147483647 h 190"/>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107" h="190">
                <a:moveTo>
                  <a:pt x="7" y="9"/>
                </a:moveTo>
                <a:lnTo>
                  <a:pt x="0" y="23"/>
                </a:lnTo>
                <a:lnTo>
                  <a:pt x="15" y="47"/>
                </a:lnTo>
                <a:lnTo>
                  <a:pt x="15" y="60"/>
                </a:lnTo>
                <a:lnTo>
                  <a:pt x="22" y="78"/>
                </a:lnTo>
                <a:lnTo>
                  <a:pt x="19" y="93"/>
                </a:lnTo>
                <a:lnTo>
                  <a:pt x="23" y="110"/>
                </a:lnTo>
                <a:lnTo>
                  <a:pt x="26" y="118"/>
                </a:lnTo>
                <a:lnTo>
                  <a:pt x="19" y="126"/>
                </a:lnTo>
                <a:lnTo>
                  <a:pt x="13" y="159"/>
                </a:lnTo>
                <a:lnTo>
                  <a:pt x="33" y="182"/>
                </a:lnTo>
                <a:lnTo>
                  <a:pt x="34" y="178"/>
                </a:lnTo>
                <a:lnTo>
                  <a:pt x="46" y="185"/>
                </a:lnTo>
                <a:lnTo>
                  <a:pt x="46" y="190"/>
                </a:lnTo>
                <a:lnTo>
                  <a:pt x="56" y="188"/>
                </a:lnTo>
                <a:lnTo>
                  <a:pt x="59" y="184"/>
                </a:lnTo>
                <a:lnTo>
                  <a:pt x="43" y="174"/>
                </a:lnTo>
                <a:lnTo>
                  <a:pt x="27" y="149"/>
                </a:lnTo>
                <a:lnTo>
                  <a:pt x="19" y="138"/>
                </a:lnTo>
                <a:lnTo>
                  <a:pt x="32" y="113"/>
                </a:lnTo>
                <a:lnTo>
                  <a:pt x="57" y="108"/>
                </a:lnTo>
                <a:lnTo>
                  <a:pt x="70" y="119"/>
                </a:lnTo>
                <a:lnTo>
                  <a:pt x="63" y="97"/>
                </a:lnTo>
                <a:lnTo>
                  <a:pt x="72" y="87"/>
                </a:lnTo>
                <a:lnTo>
                  <a:pt x="101" y="87"/>
                </a:lnTo>
                <a:lnTo>
                  <a:pt x="107" y="73"/>
                </a:lnTo>
                <a:lnTo>
                  <a:pt x="95" y="50"/>
                </a:lnTo>
                <a:lnTo>
                  <a:pt x="85" y="37"/>
                </a:lnTo>
                <a:lnTo>
                  <a:pt x="48" y="27"/>
                </a:lnTo>
                <a:lnTo>
                  <a:pt x="36" y="0"/>
                </a:lnTo>
                <a:lnTo>
                  <a:pt x="7" y="9"/>
                </a:lnTo>
                <a:close/>
              </a:path>
            </a:pathLst>
          </a:custGeom>
          <a:solidFill>
            <a:schemeClr val="bg1">
              <a:lumMod val="85000"/>
            </a:schemeClr>
          </a:solidFill>
          <a:ln w="25400" cap="flat" cmpd="sng">
            <a:solidFill>
              <a:schemeClr val="bg1"/>
            </a:solidFill>
            <a:prstDash val="solid"/>
            <a:round/>
            <a:headEnd type="none" w="med" len="med"/>
            <a:tailEnd type="none" w="med" len="med"/>
          </a:ln>
          <a:effectLst/>
        </p:spPr>
        <p:txBody>
          <a:bodyPr/>
          <a:lstStyle/>
          <a:p>
            <a:endParaRPr lang="en-AU"/>
          </a:p>
        </p:txBody>
      </p:sp>
      <p:sp>
        <p:nvSpPr>
          <p:cNvPr id="106" name="Freeform 329"/>
          <p:cNvSpPr>
            <a:spLocks/>
          </p:cNvSpPr>
          <p:nvPr/>
        </p:nvSpPr>
        <p:spPr bwMode="auto">
          <a:xfrm>
            <a:off x="16238253" y="6403550"/>
            <a:ext cx="783597" cy="854297"/>
          </a:xfrm>
          <a:custGeom>
            <a:avLst/>
            <a:gdLst>
              <a:gd name="T0" fmla="*/ 1557099446 w 10000"/>
              <a:gd name="T1" fmla="*/ 2147483647 h 10000"/>
              <a:gd name="T2" fmla="*/ 1795553424 w 10000"/>
              <a:gd name="T3" fmla="*/ 2147483647 h 10000"/>
              <a:gd name="T4" fmla="*/ 1795553424 w 10000"/>
              <a:gd name="T5" fmla="*/ 2019481425 h 10000"/>
              <a:gd name="T6" fmla="*/ 1561415592 w 10000"/>
              <a:gd name="T7" fmla="*/ 1716105542 h 10000"/>
              <a:gd name="T8" fmla="*/ 1249166454 w 10000"/>
              <a:gd name="T9" fmla="*/ 1211740132 h 10000"/>
              <a:gd name="T10" fmla="*/ 1014850316 w 10000"/>
              <a:gd name="T11" fmla="*/ 806974560 h 10000"/>
              <a:gd name="T12" fmla="*/ 1092952268 w 10000"/>
              <a:gd name="T13" fmla="*/ 605742369 h 10000"/>
              <a:gd name="T14" fmla="*/ 1014850316 w 10000"/>
              <a:gd name="T15" fmla="*/ 403998332 h 10000"/>
              <a:gd name="T16" fmla="*/ 780703130 w 10000"/>
              <a:gd name="T17" fmla="*/ 302621350 h 10000"/>
              <a:gd name="T18" fmla="*/ 624489387 w 10000"/>
              <a:gd name="T19" fmla="*/ 0 h 10000"/>
              <a:gd name="T20" fmla="*/ 546386970 w 10000"/>
              <a:gd name="T21" fmla="*/ 0 h 10000"/>
              <a:gd name="T22" fmla="*/ 156213743 w 10000"/>
              <a:gd name="T23" fmla="*/ 100622449 h 10000"/>
              <a:gd name="T24" fmla="*/ 0 w 10000"/>
              <a:gd name="T25" fmla="*/ 403998332 h 10000"/>
              <a:gd name="T26" fmla="*/ 78102417 w 10000"/>
              <a:gd name="T27" fmla="*/ 605742369 h 10000"/>
              <a:gd name="T28" fmla="*/ 156213743 w 10000"/>
              <a:gd name="T29" fmla="*/ 1211740132 h 10000"/>
              <a:gd name="T30" fmla="*/ 702600713 w 10000"/>
              <a:gd name="T31" fmla="*/ 1211740132 h 10000"/>
              <a:gd name="T32" fmla="*/ 936738546 w 10000"/>
              <a:gd name="T33" fmla="*/ 1312362604 h 10000"/>
              <a:gd name="T34" fmla="*/ 1327090100 w 10000"/>
              <a:gd name="T35" fmla="*/ 2120103874 h 10000"/>
              <a:gd name="T36" fmla="*/ 1249166454 w 10000"/>
              <a:gd name="T37" fmla="*/ 2147483647 h 10000"/>
              <a:gd name="T38" fmla="*/ 1557099446 w 10000"/>
              <a:gd name="T39" fmla="*/ 2147483647 h 10000"/>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10000" h="10000">
                <a:moveTo>
                  <a:pt x="8672" y="9830"/>
                </a:moveTo>
                <a:lnTo>
                  <a:pt x="10000" y="10000"/>
                </a:lnTo>
                <a:lnTo>
                  <a:pt x="10000" y="7948"/>
                </a:lnTo>
                <a:lnTo>
                  <a:pt x="8696" y="6754"/>
                </a:lnTo>
                <a:lnTo>
                  <a:pt x="6957" y="4769"/>
                </a:lnTo>
                <a:lnTo>
                  <a:pt x="5652" y="3176"/>
                </a:lnTo>
                <a:lnTo>
                  <a:pt x="6087" y="2384"/>
                </a:lnTo>
                <a:lnTo>
                  <a:pt x="5652" y="1590"/>
                </a:lnTo>
                <a:lnTo>
                  <a:pt x="4348" y="1191"/>
                </a:lnTo>
                <a:lnTo>
                  <a:pt x="3478" y="0"/>
                </a:lnTo>
                <a:lnTo>
                  <a:pt x="3043" y="0"/>
                </a:lnTo>
                <a:lnTo>
                  <a:pt x="870" y="396"/>
                </a:lnTo>
                <a:lnTo>
                  <a:pt x="0" y="1590"/>
                </a:lnTo>
                <a:lnTo>
                  <a:pt x="435" y="2384"/>
                </a:lnTo>
                <a:lnTo>
                  <a:pt x="870" y="4769"/>
                </a:lnTo>
                <a:lnTo>
                  <a:pt x="3913" y="4769"/>
                </a:lnTo>
                <a:lnTo>
                  <a:pt x="5217" y="5165"/>
                </a:lnTo>
                <a:lnTo>
                  <a:pt x="7391" y="8344"/>
                </a:lnTo>
                <a:lnTo>
                  <a:pt x="6957" y="9602"/>
                </a:lnTo>
                <a:lnTo>
                  <a:pt x="8672" y="9830"/>
                </a:lnTo>
                <a:close/>
              </a:path>
            </a:pathLst>
          </a:custGeom>
          <a:solidFill>
            <a:schemeClr val="bg1">
              <a:lumMod val="85000"/>
            </a:schemeClr>
          </a:solidFill>
          <a:ln w="25400">
            <a:solidFill>
              <a:schemeClr val="bg1"/>
            </a:solidFill>
            <a:round/>
            <a:headEnd/>
            <a:tailEnd/>
          </a:ln>
        </p:spPr>
        <p:txBody>
          <a:bodyPr/>
          <a:lstStyle/>
          <a:p>
            <a:endParaRPr lang="en-AU"/>
          </a:p>
        </p:txBody>
      </p:sp>
      <p:sp>
        <p:nvSpPr>
          <p:cNvPr id="107" name="Freeform 329"/>
          <p:cNvSpPr>
            <a:spLocks/>
          </p:cNvSpPr>
          <p:nvPr/>
        </p:nvSpPr>
        <p:spPr bwMode="auto">
          <a:xfrm>
            <a:off x="16473921" y="7198930"/>
            <a:ext cx="547929" cy="435985"/>
          </a:xfrm>
          <a:custGeom>
            <a:avLst/>
            <a:gdLst>
              <a:gd name="T0" fmla="*/ 348872861 w 10000"/>
              <a:gd name="T1" fmla="*/ 27209600 h 6448"/>
              <a:gd name="T2" fmla="*/ 315095383 w 10000"/>
              <a:gd name="T3" fmla="*/ 15074732 h 6448"/>
              <a:gd name="T4" fmla="*/ 240533365 w 10000"/>
              <a:gd name="T5" fmla="*/ 0 h 6448"/>
              <a:gd name="T6" fmla="*/ 80162754 w 10000"/>
              <a:gd name="T7" fmla="*/ 50172884 h 6448"/>
              <a:gd name="T8" fmla="*/ 0 w 10000"/>
              <a:gd name="T9" fmla="*/ 150615594 h 6448"/>
              <a:gd name="T10" fmla="*/ 0 w 10000"/>
              <a:gd name="T11" fmla="*/ 351307147 h 6448"/>
              <a:gd name="T12" fmla="*/ 133606765 w 10000"/>
              <a:gd name="T13" fmla="*/ 601966131 h 6448"/>
              <a:gd name="T14" fmla="*/ 187047513 w 10000"/>
              <a:gd name="T15" fmla="*/ 652241915 h 6448"/>
              <a:gd name="T16" fmla="*/ 240533365 w 10000"/>
              <a:gd name="T17" fmla="*/ 601966131 h 6448"/>
              <a:gd name="T18" fmla="*/ 267168619 w 10000"/>
              <a:gd name="T19" fmla="*/ 501626339 h 6448"/>
              <a:gd name="T20" fmla="*/ 347418124 w 10000"/>
              <a:gd name="T21" fmla="*/ 451756161 h 6448"/>
              <a:gd name="T22" fmla="*/ 427539023 w 10000"/>
              <a:gd name="T23" fmla="*/ 351307147 h 6448"/>
              <a:gd name="T24" fmla="*/ 427539023 w 10000"/>
              <a:gd name="T25" fmla="*/ 50172884 h 6448"/>
              <a:gd name="T26" fmla="*/ 348872861 w 10000"/>
              <a:gd name="T27" fmla="*/ 27209600 h 644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0000" h="6448">
                <a:moveTo>
                  <a:pt x="8160" y="269"/>
                </a:moveTo>
                <a:cubicBezTo>
                  <a:pt x="7722" y="211"/>
                  <a:pt x="7792" y="194"/>
                  <a:pt x="7370" y="149"/>
                </a:cubicBezTo>
                <a:lnTo>
                  <a:pt x="5626" y="0"/>
                </a:lnTo>
                <a:lnTo>
                  <a:pt x="1875" y="496"/>
                </a:lnTo>
                <a:lnTo>
                  <a:pt x="0" y="1489"/>
                </a:lnTo>
                <a:lnTo>
                  <a:pt x="0" y="3473"/>
                </a:lnTo>
                <a:lnTo>
                  <a:pt x="3125" y="5951"/>
                </a:lnTo>
                <a:lnTo>
                  <a:pt x="4375" y="6448"/>
                </a:lnTo>
                <a:lnTo>
                  <a:pt x="5626" y="5951"/>
                </a:lnTo>
                <a:lnTo>
                  <a:pt x="6249" y="4959"/>
                </a:lnTo>
                <a:lnTo>
                  <a:pt x="8126" y="4466"/>
                </a:lnTo>
                <a:lnTo>
                  <a:pt x="10000" y="3473"/>
                </a:lnTo>
                <a:lnTo>
                  <a:pt x="10000" y="496"/>
                </a:lnTo>
                <a:lnTo>
                  <a:pt x="8160" y="269"/>
                </a:lnTo>
                <a:close/>
              </a:path>
            </a:pathLst>
          </a:custGeom>
          <a:solidFill>
            <a:schemeClr val="bg1">
              <a:lumMod val="85000"/>
            </a:schemeClr>
          </a:solidFill>
          <a:ln w="25400">
            <a:solidFill>
              <a:schemeClr val="bg1"/>
            </a:solidFill>
            <a:round/>
            <a:headEnd/>
            <a:tailEnd/>
          </a:ln>
        </p:spPr>
        <p:txBody>
          <a:bodyPr/>
          <a:lstStyle/>
          <a:p>
            <a:endParaRPr lang="en-AU"/>
          </a:p>
        </p:txBody>
      </p:sp>
      <p:sp>
        <p:nvSpPr>
          <p:cNvPr id="96330" name="AutoShape 74"/>
          <p:cNvSpPr>
            <a:spLocks/>
          </p:cNvSpPr>
          <p:nvPr/>
        </p:nvSpPr>
        <p:spPr bwMode="auto">
          <a:xfrm>
            <a:off x="19413876" y="5360723"/>
            <a:ext cx="2324100" cy="1308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11500" b="1" dirty="0" smtClean="0">
                <a:solidFill>
                  <a:srgbClr val="333333"/>
                </a:solidFill>
                <a:latin typeface="Aleo" panose="020F0502020204030203" pitchFamily="34" charset="0"/>
                <a:ea typeface="Aleo Regular" charset="0"/>
                <a:cs typeface="Aleo Regular" charset="0"/>
                <a:sym typeface="Aleo Regular" charset="0"/>
              </a:rPr>
              <a:t>4</a:t>
            </a:r>
            <a:r>
              <a:rPr lang="en-US" sz="7900" b="1" dirty="0" smtClean="0">
                <a:solidFill>
                  <a:srgbClr val="333333"/>
                </a:solidFill>
                <a:latin typeface="Aleo" panose="020F0502020204030203" pitchFamily="34" charset="0"/>
                <a:ea typeface="Aleo Regular" charset="0"/>
                <a:cs typeface="Aleo Regular" charset="0"/>
                <a:sym typeface="Aleo Regular" charset="0"/>
              </a:rPr>
              <a:t>%</a:t>
            </a:r>
            <a:endParaRPr lang="en-US" dirty="0"/>
          </a:p>
        </p:txBody>
      </p:sp>
      <p:sp>
        <p:nvSpPr>
          <p:cNvPr id="96331" name="AutoShape 75"/>
          <p:cNvSpPr>
            <a:spLocks/>
          </p:cNvSpPr>
          <p:nvPr/>
        </p:nvSpPr>
        <p:spPr bwMode="auto">
          <a:xfrm>
            <a:off x="19337676" y="6351323"/>
            <a:ext cx="2463800" cy="889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5200" dirty="0" smtClean="0">
                <a:solidFill>
                  <a:srgbClr val="333333"/>
                </a:solidFill>
                <a:latin typeface="Aleo" panose="020F0502020204030203" pitchFamily="34" charset="0"/>
                <a:ea typeface="Aleo Regular" charset="0"/>
                <a:cs typeface="Aleo Regular" charset="0"/>
                <a:sym typeface="Aleo Regular" charset="0"/>
              </a:rPr>
              <a:t>growth</a:t>
            </a:r>
          </a:p>
        </p:txBody>
      </p:sp>
      <p:sp>
        <p:nvSpPr>
          <p:cNvPr id="109" name="AutoShape 74"/>
          <p:cNvSpPr>
            <a:spLocks/>
          </p:cNvSpPr>
          <p:nvPr/>
        </p:nvSpPr>
        <p:spPr bwMode="auto">
          <a:xfrm>
            <a:off x="11903968" y="8514184"/>
            <a:ext cx="4174240" cy="1308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200" b="1" dirty="0" smtClean="0">
                <a:solidFill>
                  <a:srgbClr val="333333"/>
                </a:solidFill>
                <a:latin typeface="Aleo" panose="020F0502020204030203" pitchFamily="34" charset="0"/>
                <a:ea typeface="Aleo Regular" charset="0"/>
                <a:cs typeface="Aleo Regular" charset="0"/>
                <a:sym typeface="Aleo Regular" charset="0"/>
              </a:rPr>
              <a:t>USD </a:t>
            </a:r>
            <a:r>
              <a:rPr lang="en-US" sz="7900" b="1" dirty="0" smtClean="0">
                <a:solidFill>
                  <a:srgbClr val="333333"/>
                </a:solidFill>
                <a:latin typeface="Aleo" panose="020F0502020204030203" pitchFamily="34" charset="0"/>
                <a:ea typeface="Aleo Regular" charset="0"/>
                <a:cs typeface="Aleo Regular" charset="0"/>
                <a:sym typeface="Aleo Regular" charset="0"/>
              </a:rPr>
              <a:t>$11.3</a:t>
            </a:r>
            <a:endParaRPr lang="en-US" dirty="0"/>
          </a:p>
        </p:txBody>
      </p:sp>
      <p:sp>
        <p:nvSpPr>
          <p:cNvPr id="110" name="AutoShape 75"/>
          <p:cNvSpPr>
            <a:spLocks/>
          </p:cNvSpPr>
          <p:nvPr/>
        </p:nvSpPr>
        <p:spPr bwMode="auto">
          <a:xfrm>
            <a:off x="13389648" y="9545538"/>
            <a:ext cx="2463800" cy="889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5200" dirty="0">
                <a:solidFill>
                  <a:srgbClr val="333333"/>
                </a:solidFill>
                <a:latin typeface="Aleo" panose="020F0502020204030203" pitchFamily="34" charset="0"/>
                <a:ea typeface="Aleo Regular" charset="0"/>
                <a:cs typeface="Aleo Regular" charset="0"/>
                <a:sym typeface="Aleo Regular" charset="0"/>
              </a:rPr>
              <a:t>b</a:t>
            </a:r>
            <a:r>
              <a:rPr lang="en-US" sz="5200" dirty="0" smtClean="0">
                <a:solidFill>
                  <a:srgbClr val="333333"/>
                </a:solidFill>
                <a:latin typeface="Aleo" panose="020F0502020204030203" pitchFamily="34" charset="0"/>
                <a:ea typeface="Aleo Regular" charset="0"/>
                <a:cs typeface="Aleo Regular" charset="0"/>
                <a:sym typeface="Aleo Regular" charset="0"/>
              </a:rPr>
              <a:t>illion</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3863300" y="13195300"/>
            <a:ext cx="304800" cy="304800"/>
          </a:xfrm>
          <a:prstGeom prst="rect">
            <a:avLst/>
          </a:prstGeom>
        </p:spPr>
      </p:pic>
    </p:spTree>
  </p:cSld>
  <p:clrMapOvr>
    <a:masterClrMapping/>
  </p:clrMapOvr>
  <p:transition spd="med" advTm="32351"/>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7" name="AutoShape 1"/>
          <p:cNvSpPr>
            <a:spLocks/>
          </p:cNvSpPr>
          <p:nvPr/>
        </p:nvSpPr>
        <p:spPr bwMode="auto">
          <a:xfrm>
            <a:off x="0" y="3835400"/>
            <a:ext cx="24371300" cy="4470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solidFill>
            <a:srgbClr val="E6E6E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898" name="AutoShape 2"/>
          <p:cNvSpPr>
            <a:spLocks/>
          </p:cNvSpPr>
          <p:nvPr/>
        </p:nvSpPr>
        <p:spPr bwMode="auto">
          <a:xfrm>
            <a:off x="19251613" y="4113213"/>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3A475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899" name="AutoShape 3"/>
          <p:cNvSpPr>
            <a:spLocks/>
          </p:cNvSpPr>
          <p:nvPr/>
        </p:nvSpPr>
        <p:spPr bwMode="auto">
          <a:xfrm>
            <a:off x="20748625" y="5130800"/>
            <a:ext cx="2287588" cy="2701925"/>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599" y="18552"/>
                  <a:pt x="20439" y="5212"/>
                </a:cubicBezTo>
                <a:lnTo>
                  <a:pt x="12207" y="0"/>
                </a:lnTo>
                <a:lnTo>
                  <a:pt x="0" y="17019"/>
                </a:lnTo>
                <a:close/>
              </a:path>
            </a:pathLst>
          </a:custGeom>
          <a:solidFill>
            <a:srgbClr val="31415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0900" name="AutoShape 4"/>
          <p:cNvSpPr>
            <a:spLocks/>
          </p:cNvSpPr>
          <p:nvPr/>
        </p:nvSpPr>
        <p:spPr bwMode="auto">
          <a:xfrm>
            <a:off x="19827875" y="4689475"/>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44596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901" name="AutoShape 5"/>
          <p:cNvSpPr>
            <a:spLocks/>
          </p:cNvSpPr>
          <p:nvPr/>
        </p:nvSpPr>
        <p:spPr bwMode="auto">
          <a:xfrm>
            <a:off x="13282613" y="4113213"/>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89C3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902" name="AutoShape 6"/>
          <p:cNvSpPr>
            <a:spLocks/>
          </p:cNvSpPr>
          <p:nvPr/>
        </p:nvSpPr>
        <p:spPr bwMode="auto">
          <a:xfrm>
            <a:off x="14779625" y="5130800"/>
            <a:ext cx="2287588" cy="2701925"/>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E0872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0903" name="AutoShape 7"/>
          <p:cNvSpPr>
            <a:spLocks/>
          </p:cNvSpPr>
          <p:nvPr/>
        </p:nvSpPr>
        <p:spPr bwMode="auto">
          <a:xfrm>
            <a:off x="13858875" y="4689475"/>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EAAD5C"/>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dirty="0">
              <a:solidFill>
                <a:srgbClr val="FFFFFF"/>
              </a:solidFill>
              <a:effectLst>
                <a:outerShdw blurRad="38100" dist="38100" dir="2700000" algn="tl">
                  <a:srgbClr val="000000"/>
                </a:outerShdw>
              </a:effectLst>
            </a:endParaRPr>
          </a:p>
        </p:txBody>
      </p:sp>
      <p:sp>
        <p:nvSpPr>
          <p:cNvPr id="80904" name="AutoShape 8"/>
          <p:cNvSpPr>
            <a:spLocks/>
          </p:cNvSpPr>
          <p:nvPr/>
        </p:nvSpPr>
        <p:spPr bwMode="auto">
          <a:xfrm>
            <a:off x="7313613" y="4113213"/>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B3B65"/>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905" name="AutoShape 9"/>
          <p:cNvSpPr>
            <a:spLocks/>
          </p:cNvSpPr>
          <p:nvPr/>
        </p:nvSpPr>
        <p:spPr bwMode="auto">
          <a:xfrm>
            <a:off x="8810625" y="5130800"/>
            <a:ext cx="2287588" cy="2701925"/>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68345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0906" name="AutoShape 10"/>
          <p:cNvSpPr>
            <a:spLocks/>
          </p:cNvSpPr>
          <p:nvPr/>
        </p:nvSpPr>
        <p:spPr bwMode="auto">
          <a:xfrm>
            <a:off x="7889875" y="4689475"/>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8C4477"/>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907" name="AutoShape 11"/>
          <p:cNvSpPr>
            <a:spLocks/>
          </p:cNvSpPr>
          <p:nvPr/>
        </p:nvSpPr>
        <p:spPr bwMode="auto">
          <a:xfrm>
            <a:off x="1344613" y="4113213"/>
            <a:ext cx="3797300" cy="3797300"/>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66C8BD"/>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66C8BD"/>
              </a:solidFill>
              <a:effectLst>
                <a:outerShdw blurRad="38100" dist="38100" dir="2700000" algn="tl">
                  <a:srgbClr val="000000"/>
                </a:outerShdw>
              </a:effectLst>
            </a:endParaRPr>
          </a:p>
        </p:txBody>
      </p:sp>
      <p:sp>
        <p:nvSpPr>
          <p:cNvPr id="80908" name="AutoShape 12"/>
          <p:cNvSpPr>
            <a:spLocks/>
          </p:cNvSpPr>
          <p:nvPr/>
        </p:nvSpPr>
        <p:spPr bwMode="auto">
          <a:xfrm>
            <a:off x="2841625" y="5130800"/>
            <a:ext cx="2287588" cy="2701925"/>
          </a:xfrm>
          <a:custGeom>
            <a:avLst/>
            <a:gdLst>
              <a:gd name="T0" fmla="*/ 10255 w 20511"/>
              <a:gd name="T1" fmla="*/ 10800 h 21600"/>
              <a:gd name="T2" fmla="*/ 10255 w 20511"/>
              <a:gd name="T3" fmla="*/ 10800 h 21600"/>
              <a:gd name="T4" fmla="*/ 10255 w 20511"/>
              <a:gd name="T5" fmla="*/ 10800 h 21600"/>
              <a:gd name="T6" fmla="*/ 10255 w 20511"/>
              <a:gd name="T7" fmla="*/ 10800 h 21600"/>
            </a:gdLst>
            <a:ahLst/>
            <a:cxnLst>
              <a:cxn ang="0">
                <a:pos x="T0" y="T1"/>
              </a:cxn>
              <a:cxn ang="0">
                <a:pos x="T2" y="T3"/>
              </a:cxn>
              <a:cxn ang="0">
                <a:pos x="T4" y="T5"/>
              </a:cxn>
              <a:cxn ang="0">
                <a:pos x="T6" y="T7"/>
              </a:cxn>
            </a:cxnLst>
            <a:rect l="0" t="0" r="r" b="b"/>
            <a:pathLst>
              <a:path w="20511" h="21600">
                <a:moveTo>
                  <a:pt x="0" y="17019"/>
                </a:moveTo>
                <a:lnTo>
                  <a:pt x="8317" y="21600"/>
                </a:lnTo>
                <a:cubicBezTo>
                  <a:pt x="8317" y="21600"/>
                  <a:pt x="21600" y="18552"/>
                  <a:pt x="20439" y="5212"/>
                </a:cubicBezTo>
                <a:lnTo>
                  <a:pt x="12207" y="0"/>
                </a:lnTo>
                <a:lnTo>
                  <a:pt x="0" y="17019"/>
                </a:lnTo>
                <a:close/>
              </a:path>
            </a:pathLst>
          </a:custGeom>
          <a:solidFill>
            <a:srgbClr val="48A292"/>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p>
            <a:endParaRPr lang="en-US"/>
          </a:p>
        </p:txBody>
      </p:sp>
      <p:sp>
        <p:nvSpPr>
          <p:cNvPr id="80909" name="AutoShape 13"/>
          <p:cNvSpPr>
            <a:spLocks/>
          </p:cNvSpPr>
          <p:nvPr/>
        </p:nvSpPr>
        <p:spPr bwMode="auto">
          <a:xfrm>
            <a:off x="1920875" y="4689475"/>
            <a:ext cx="2617788" cy="2617788"/>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9" y="6724"/>
                  <a:pt x="20639" y="12953"/>
                  <a:pt x="16796" y="16796"/>
                </a:cubicBezTo>
                <a:cubicBezTo>
                  <a:pt x="12953" y="20639"/>
                  <a:pt x="6724" y="20639"/>
                  <a:pt x="2881" y="16796"/>
                </a:cubicBezTo>
                <a:cubicBezTo>
                  <a:pt x="-961" y="12953"/>
                  <a:pt x="-961" y="6724"/>
                  <a:pt x="2881" y="2881"/>
                </a:cubicBezTo>
                <a:cubicBezTo>
                  <a:pt x="6724" y="-961"/>
                  <a:pt x="12953" y="-961"/>
                  <a:pt x="16796" y="2881"/>
                </a:cubicBezTo>
              </a:path>
            </a:pathLst>
          </a:custGeom>
          <a:solidFill>
            <a:srgbClr val="72D3C6"/>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nchor="ctr"/>
          <a:lstStyle>
            <a:lvl1pPr defTabSz="584200">
              <a:defRPr sz="5600">
                <a:solidFill>
                  <a:srgbClr val="000000"/>
                </a:solidFill>
                <a:latin typeface="Gill Sans" charset="0"/>
                <a:ea typeface="Gill Sans" charset="0"/>
                <a:cs typeface="Gill Sans" charset="0"/>
                <a:sym typeface="Gill Sans" charset="0"/>
              </a:defRPr>
            </a:lvl1pPr>
            <a:lvl2pPr defTabSz="584200">
              <a:defRPr sz="5600">
                <a:solidFill>
                  <a:srgbClr val="000000"/>
                </a:solidFill>
                <a:latin typeface="Gill Sans" charset="0"/>
                <a:ea typeface="Gill Sans" charset="0"/>
                <a:cs typeface="Gill Sans" charset="0"/>
                <a:sym typeface="Gill Sans" charset="0"/>
              </a:defRPr>
            </a:lvl2pPr>
            <a:lvl3pPr defTabSz="584200">
              <a:defRPr sz="5600">
                <a:solidFill>
                  <a:srgbClr val="000000"/>
                </a:solidFill>
                <a:latin typeface="Gill Sans" charset="0"/>
                <a:ea typeface="Gill Sans" charset="0"/>
                <a:cs typeface="Gill Sans" charset="0"/>
                <a:sym typeface="Gill Sans" charset="0"/>
              </a:defRPr>
            </a:lvl3pPr>
            <a:lvl4pPr defTabSz="584200">
              <a:defRPr sz="5600">
                <a:solidFill>
                  <a:srgbClr val="000000"/>
                </a:solidFill>
                <a:latin typeface="Gill Sans" charset="0"/>
                <a:ea typeface="Gill Sans" charset="0"/>
                <a:cs typeface="Gill Sans" charset="0"/>
                <a:sym typeface="Gill Sans" charset="0"/>
              </a:defRPr>
            </a:lvl4pPr>
            <a:lvl5pPr defTabSz="584200">
              <a:defRPr sz="5600">
                <a:solidFill>
                  <a:srgbClr val="000000"/>
                </a:solidFill>
                <a:latin typeface="Gill Sans" charset="0"/>
                <a:ea typeface="Gill Sans" charset="0"/>
                <a:cs typeface="Gill Sans" charset="0"/>
                <a:sym typeface="Gill Sans" charset="0"/>
              </a:defRPr>
            </a:lvl5pPr>
            <a:lvl6pPr marL="18288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6pPr>
            <a:lvl7pPr marL="22860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7pPr>
            <a:lvl8pPr marL="27432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8pPr>
            <a:lvl9pPr marL="3200400" algn="ctr" defTabSz="584200" fontAlgn="base" hangingPunct="0">
              <a:spcBef>
                <a:spcPct val="0"/>
              </a:spcBef>
              <a:spcAft>
                <a:spcPct val="0"/>
              </a:spcAft>
              <a:defRPr sz="5600">
                <a:solidFill>
                  <a:srgbClr val="000000"/>
                </a:solidFill>
                <a:latin typeface="Gill Sans" charset="0"/>
                <a:ea typeface="Gill Sans" charset="0"/>
                <a:cs typeface="Gill Sans" charset="0"/>
                <a:sym typeface="Gill Sans" charset="0"/>
              </a:defRPr>
            </a:lvl9pPr>
          </a:lstStyle>
          <a:p>
            <a:endParaRPr lang="en-US" sz="4000">
              <a:solidFill>
                <a:srgbClr val="FFFFFF"/>
              </a:solidFill>
              <a:effectLst>
                <a:outerShdw blurRad="38100" dist="38100" dir="2700000" algn="tl">
                  <a:srgbClr val="000000"/>
                </a:outerShdw>
              </a:effectLst>
            </a:endParaRPr>
          </a:p>
        </p:txBody>
      </p:sp>
      <p:sp>
        <p:nvSpPr>
          <p:cNvPr id="80913" name="AutoShape 17"/>
          <p:cNvSpPr>
            <a:spLocks/>
          </p:cNvSpPr>
          <p:nvPr/>
        </p:nvSpPr>
        <p:spPr bwMode="auto">
          <a:xfrm>
            <a:off x="19912013" y="5715000"/>
            <a:ext cx="2489200"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500" b="1" dirty="0" smtClean="0">
                <a:solidFill>
                  <a:srgbClr val="FFFFFF"/>
                </a:solidFill>
                <a:latin typeface="Aleo" panose="020F0502020204030203" pitchFamily="34" charset="0"/>
                <a:ea typeface="Aleo Regular" charset="0"/>
                <a:cs typeface="Aleo Regular" charset="0"/>
                <a:sym typeface="Aleo Regular" charset="0"/>
              </a:rPr>
              <a:t>Referrals</a:t>
            </a:r>
            <a:endParaRPr lang="en-US" dirty="0"/>
          </a:p>
        </p:txBody>
      </p:sp>
      <p:sp>
        <p:nvSpPr>
          <p:cNvPr id="80914" name="AutoShape 18"/>
          <p:cNvSpPr>
            <a:spLocks/>
          </p:cNvSpPr>
          <p:nvPr/>
        </p:nvSpPr>
        <p:spPr bwMode="auto">
          <a:xfrm>
            <a:off x="13944600" y="5715000"/>
            <a:ext cx="2486025"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endParaRPr lang="en-US" dirty="0"/>
          </a:p>
        </p:txBody>
      </p:sp>
      <p:sp>
        <p:nvSpPr>
          <p:cNvPr id="80915" name="AutoShape 19"/>
          <p:cNvSpPr>
            <a:spLocks/>
          </p:cNvSpPr>
          <p:nvPr/>
        </p:nvSpPr>
        <p:spPr bwMode="auto">
          <a:xfrm>
            <a:off x="7931150" y="5715000"/>
            <a:ext cx="2576514"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500" b="1" dirty="0" smtClean="0">
                <a:solidFill>
                  <a:srgbClr val="FFFFFF"/>
                </a:solidFill>
                <a:latin typeface="Aleo" panose="020F0502020204030203" pitchFamily="34" charset="0"/>
                <a:ea typeface="Aleo Regular" charset="0"/>
                <a:cs typeface="Aleo Regular" charset="0"/>
                <a:sym typeface="Aleo Regular" charset="0"/>
              </a:rPr>
              <a:t>Advertising</a:t>
            </a:r>
            <a:endParaRPr lang="en-US" dirty="0"/>
          </a:p>
        </p:txBody>
      </p:sp>
      <p:sp>
        <p:nvSpPr>
          <p:cNvPr id="80916" name="AutoShape 20"/>
          <p:cNvSpPr>
            <a:spLocks/>
          </p:cNvSpPr>
          <p:nvPr/>
        </p:nvSpPr>
        <p:spPr bwMode="auto">
          <a:xfrm>
            <a:off x="1960562" y="5715000"/>
            <a:ext cx="2578102"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500" b="1" dirty="0" smtClean="0">
                <a:solidFill>
                  <a:srgbClr val="FFFFFF"/>
                </a:solidFill>
                <a:latin typeface="Aleo" panose="020F0502020204030203" pitchFamily="34" charset="0"/>
                <a:ea typeface="Aleo Regular" charset="0"/>
                <a:cs typeface="Aleo Regular" charset="0"/>
                <a:sym typeface="Aleo Regular" charset="0"/>
              </a:rPr>
              <a:t>Lead Generation</a:t>
            </a:r>
            <a:endParaRPr lang="en-US" dirty="0"/>
          </a:p>
        </p:txBody>
      </p:sp>
      <p:sp>
        <p:nvSpPr>
          <p:cNvPr id="80917" name="AutoShape 21"/>
          <p:cNvSpPr>
            <a:spLocks/>
          </p:cNvSpPr>
          <p:nvPr/>
        </p:nvSpPr>
        <p:spPr bwMode="auto">
          <a:xfrm>
            <a:off x="18488025" y="8712200"/>
            <a:ext cx="5308600" cy="1778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Referral programs provide revenue if a customer downloads or purchases a partner app.</a:t>
            </a:r>
            <a:endParaRPr lang="en-US" dirty="0"/>
          </a:p>
        </p:txBody>
      </p:sp>
      <p:sp>
        <p:nvSpPr>
          <p:cNvPr id="80918" name="AutoShape 22"/>
          <p:cNvSpPr>
            <a:spLocks/>
          </p:cNvSpPr>
          <p:nvPr/>
        </p:nvSpPr>
        <p:spPr bwMode="auto">
          <a:xfrm>
            <a:off x="6550025" y="8712200"/>
            <a:ext cx="5308600" cy="2336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r>
              <a:rPr lang="en-US" sz="3600" dirty="0" smtClean="0">
                <a:solidFill>
                  <a:srgbClr val="4D4D4D"/>
                </a:solidFill>
                <a:latin typeface="Lato Light" panose="020F0302020204030203" pitchFamily="34" charset="0"/>
                <a:sym typeface="Lato Light" panose="020F0302020204030203" pitchFamily="34" charset="0"/>
              </a:rPr>
              <a:t>Targeted advertising within </a:t>
            </a:r>
            <a:r>
              <a:rPr lang="en-US" sz="3600" dirty="0" err="1" smtClean="0">
                <a:solidFill>
                  <a:srgbClr val="4D4D4D"/>
                </a:solidFill>
                <a:latin typeface="Lato Light" panose="020F0302020204030203" pitchFamily="34" charset="0"/>
                <a:sym typeface="Lato Light" panose="020F0302020204030203" pitchFamily="34" charset="0"/>
              </a:rPr>
              <a:t>CityDog</a:t>
            </a:r>
            <a:r>
              <a:rPr lang="en-US" sz="3600" dirty="0" smtClean="0">
                <a:solidFill>
                  <a:srgbClr val="4D4D4D"/>
                </a:solidFill>
                <a:latin typeface="Lato Light" panose="020F0302020204030203" pitchFamily="34" charset="0"/>
                <a:sym typeface="Lato Light" panose="020F0302020204030203" pitchFamily="34" charset="0"/>
              </a:rPr>
              <a:t> and partner apps, delivered at the right moment.</a:t>
            </a:r>
            <a:endParaRPr lang="en-US" dirty="0"/>
          </a:p>
        </p:txBody>
      </p:sp>
      <p:sp>
        <p:nvSpPr>
          <p:cNvPr id="80919" name="AutoShape 23"/>
          <p:cNvSpPr>
            <a:spLocks/>
          </p:cNvSpPr>
          <p:nvPr/>
        </p:nvSpPr>
        <p:spPr bwMode="auto">
          <a:xfrm>
            <a:off x="12519025" y="8712200"/>
            <a:ext cx="5308600" cy="34544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r>
              <a:rPr lang="en-US" sz="3600" dirty="0" smtClean="0">
                <a:solidFill>
                  <a:srgbClr val="4D4D4D"/>
                </a:solidFill>
                <a:latin typeface="Lato Light" panose="020F0302020204030203" pitchFamily="34" charset="0"/>
                <a:sym typeface="Lato Light" panose="020F0302020204030203" pitchFamily="34" charset="0"/>
              </a:rPr>
              <a:t>Direct partnerships with pet industry leaders will generate revenue through commission and targeted advertising campaigns.</a:t>
            </a:r>
          </a:p>
        </p:txBody>
      </p:sp>
      <p:sp>
        <p:nvSpPr>
          <p:cNvPr id="80920" name="AutoShape 24"/>
          <p:cNvSpPr>
            <a:spLocks/>
          </p:cNvSpPr>
          <p:nvPr/>
        </p:nvSpPr>
        <p:spPr bwMode="auto">
          <a:xfrm>
            <a:off x="581025" y="8712200"/>
            <a:ext cx="5308600" cy="23368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r>
              <a:rPr lang="en-US" sz="3600" dirty="0" smtClean="0">
                <a:solidFill>
                  <a:srgbClr val="4D4D4D"/>
                </a:solidFill>
                <a:latin typeface="Lato Light" panose="020F0302020204030203" pitchFamily="34" charset="0"/>
                <a:ea typeface="Lato Light" panose="020F0302020204030203" pitchFamily="34" charset="0"/>
                <a:cs typeface="Lato Light" panose="020F0302020204030203" pitchFamily="34" charset="0"/>
                <a:sym typeface="Lato Light" panose="020F0302020204030203" pitchFamily="34" charset="0"/>
              </a:rPr>
              <a:t>Users of the app form a leads database which can be sold to pet product providers and lead resellers. </a:t>
            </a:r>
            <a:endParaRPr lang="en-US" dirty="0"/>
          </a:p>
        </p:txBody>
      </p:sp>
      <p:sp>
        <p:nvSpPr>
          <p:cNvPr id="80921" name="AutoShape 25"/>
          <p:cNvSpPr>
            <a:spLocks/>
          </p:cNvSpPr>
          <p:nvPr/>
        </p:nvSpPr>
        <p:spPr bwMode="auto">
          <a:xfrm>
            <a:off x="1379538" y="844550"/>
            <a:ext cx="14922500" cy="1511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0" rIns="0" bIns="0"/>
          <a:lstStyle/>
          <a:p>
            <a:pPr algn="l"/>
            <a:r>
              <a:rPr lang="en-US" sz="9200" b="1" dirty="0" smtClean="0">
                <a:solidFill>
                  <a:srgbClr val="4D4D4D"/>
                </a:solidFill>
                <a:latin typeface="Aleo" panose="020F0502020204030203" pitchFamily="34" charset="0"/>
                <a:ea typeface="Aleo Regular" charset="0"/>
                <a:cs typeface="Aleo Regular" charset="0"/>
                <a:sym typeface="Aleo Regular" charset="0"/>
              </a:rPr>
              <a:t>Revenue streams</a:t>
            </a:r>
            <a:endParaRPr lang="en-US" dirty="0"/>
          </a:p>
        </p:txBody>
      </p:sp>
      <p:sp>
        <p:nvSpPr>
          <p:cNvPr id="29" name="AutoShape 19"/>
          <p:cNvSpPr>
            <a:spLocks/>
          </p:cNvSpPr>
          <p:nvPr/>
        </p:nvSpPr>
        <p:spPr bwMode="auto">
          <a:xfrm>
            <a:off x="13893006" y="5595144"/>
            <a:ext cx="2576514" cy="6350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r>
              <a:rPr lang="en-US" sz="3500" b="1" dirty="0" smtClean="0">
                <a:solidFill>
                  <a:srgbClr val="FFFFFF"/>
                </a:solidFill>
                <a:latin typeface="Aleo" panose="020F0502020204030203" pitchFamily="34" charset="0"/>
                <a:ea typeface="Aleo Regular" charset="0"/>
                <a:cs typeface="Aleo Regular" charset="0"/>
                <a:sym typeface="Aleo Regular" charset="0"/>
              </a:rPr>
              <a:t>Partner Programs</a:t>
            </a: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3863300" y="13195300"/>
            <a:ext cx="304800" cy="304800"/>
          </a:xfrm>
          <a:prstGeom prst="rect">
            <a:avLst/>
          </a:prstGeom>
        </p:spPr>
      </p:pic>
    </p:spTree>
  </p:cSld>
  <p:clrMapOvr>
    <a:masterClrMapping/>
  </p:clrMapOvr>
  <p:transition spd="med" advTm="5767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Motyw pakietu Office">
  <a:themeElements>
    <a:clrScheme name="">
      <a:dk1>
        <a:srgbClr val="000000"/>
      </a:dk1>
      <a:lt1>
        <a:srgbClr val="FFFFFF"/>
      </a:lt1>
      <a:dk2>
        <a:srgbClr val="53585F"/>
      </a:dk2>
      <a:lt2>
        <a:srgbClr val="DCDEE0"/>
      </a:lt2>
      <a:accent1>
        <a:srgbClr val="0365C0"/>
      </a:accent1>
      <a:accent2>
        <a:srgbClr val="00882B"/>
      </a:accent2>
      <a:accent3>
        <a:srgbClr val="FFFFFF"/>
      </a:accent3>
      <a:accent4>
        <a:srgbClr val="000000"/>
      </a:accent4>
      <a:accent5>
        <a:srgbClr val="AAB8DC"/>
      </a:accent5>
      <a:accent6>
        <a:srgbClr val="007B26"/>
      </a:accent6>
      <a:hlink>
        <a:srgbClr val="0000FF"/>
      </a:hlink>
      <a:folHlink>
        <a:srgbClr val="FF00FF"/>
      </a:folHlink>
    </a:clrScheme>
    <a:fontScheme name="Pakiet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1203</TotalTime>
  <Words>1290</Words>
  <Application>Microsoft Office PowerPoint</Application>
  <PresentationFormat>Custom</PresentationFormat>
  <Paragraphs>148</Paragraphs>
  <Slides>13</Slides>
  <Notes>13</Notes>
  <HiddenSlides>0</HiddenSlides>
  <MMClips>13</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13</vt:i4>
      </vt:variant>
    </vt:vector>
  </HeadingPairs>
  <TitlesOfParts>
    <vt:vector size="23" baseType="lpstr">
      <vt:lpstr>Aleo</vt:lpstr>
      <vt:lpstr>Aleo Regular</vt:lpstr>
      <vt:lpstr>Arial</vt:lpstr>
      <vt:lpstr>Calibri</vt:lpstr>
      <vt:lpstr>Calibri Light</vt:lpstr>
      <vt:lpstr>Gill Sans</vt:lpstr>
      <vt:lpstr>Helvetica</vt:lpstr>
      <vt:lpstr>Lato Light</vt:lpstr>
      <vt:lpstr>Lucida Grande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INB301_Assignment_1</dc:title>
  <dc:creator>Michael.Walton@endeavour.edu.au</dc:creator>
  <cp:lastModifiedBy>Michael Walton</cp:lastModifiedBy>
  <cp:revision>275</cp:revision>
  <cp:lastPrinted>2014-04-07T04:37:10Z</cp:lastPrinted>
  <dcterms:modified xsi:type="dcterms:W3CDTF">2014-04-07T06:07:53Z</dcterms:modified>
</cp:coreProperties>
</file>